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9" r:id="rId7"/>
    <p:sldId id="270" r:id="rId8"/>
    <p:sldId id="260" r:id="rId9"/>
    <p:sldId id="264" r:id="rId10"/>
    <p:sldId id="272" r:id="rId11"/>
    <p:sldId id="271" r:id="rId12"/>
    <p:sldId id="265" r:id="rId13"/>
    <p:sldId id="273" r:id="rId14"/>
    <p:sldId id="274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FD341-7A62-0FC0-D365-0B1FA8ADF35C}" v="2" dt="2022-01-21T08:28:32.044"/>
    <p1510:client id="{E5BD5BE2-801F-43C7-A968-37279AA1075F}" v="6" dt="2022-01-05T13:59:54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1"/>
  </p:normalViewPr>
  <p:slideViewPr>
    <p:cSldViewPr snapToGrid="0" snapToObjects="1">
      <p:cViewPr varScale="1">
        <p:scale>
          <a:sx n="162" d="100"/>
          <a:sy n="162" d="100"/>
        </p:scale>
        <p:origin x="24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ani Formativi" userId="S::pianiformativi@fondir.it::a902ea0e-561f-4457-ab43-a6de005edc87" providerId="AD" clId="Web-{D23FD341-7A62-0FC0-D365-0B1FA8ADF35C}"/>
    <pc:docChg chg="modSld">
      <pc:chgData name="Piani Formativi" userId="S::pianiformativi@fondir.it::a902ea0e-561f-4457-ab43-a6de005edc87" providerId="AD" clId="Web-{D23FD341-7A62-0FC0-D365-0B1FA8ADF35C}" dt="2022-01-21T08:28:29.966" v="0" actId="20577"/>
      <pc:docMkLst>
        <pc:docMk/>
      </pc:docMkLst>
      <pc:sldChg chg="modSp">
        <pc:chgData name="Piani Formativi" userId="S::pianiformativi@fondir.it::a902ea0e-561f-4457-ab43-a6de005edc87" providerId="AD" clId="Web-{D23FD341-7A62-0FC0-D365-0B1FA8ADF35C}" dt="2022-01-21T08:28:29.966" v="0" actId="20577"/>
        <pc:sldMkLst>
          <pc:docMk/>
          <pc:sldMk cId="2684598628" sldId="256"/>
        </pc:sldMkLst>
        <pc:spChg chg="mod">
          <ac:chgData name="Piani Formativi" userId="S::pianiformativi@fondir.it::a902ea0e-561f-4457-ab43-a6de005edc87" providerId="AD" clId="Web-{D23FD341-7A62-0FC0-D365-0B1FA8ADF35C}" dt="2022-01-21T08:28:29.966" v="0" actId="20577"/>
          <ac:spMkLst>
            <pc:docMk/>
            <pc:sldMk cId="2684598628" sldId="256"/>
            <ac:spMk id="3" creationId="{60D87F66-AEAC-C74E-9D88-085A1CBBE2B5}"/>
          </ac:spMkLst>
        </pc:spChg>
      </pc:sldChg>
    </pc:docChg>
  </pc:docChgLst>
  <pc:docChgLst>
    <pc:chgData name="Motta, Luca" userId="0ce230e3-6733-4681-8d13-8b033a25f28d" providerId="ADAL" clId="{E5BD5BE2-801F-43C7-A968-37279AA1075F}"/>
    <pc:docChg chg="undo custSel addSld delSld modSld sldOrd">
      <pc:chgData name="Motta, Luca" userId="0ce230e3-6733-4681-8d13-8b033a25f28d" providerId="ADAL" clId="{E5BD5BE2-801F-43C7-A968-37279AA1075F}" dt="2022-01-05T14:08:10.882" v="156" actId="47"/>
      <pc:docMkLst>
        <pc:docMk/>
      </pc:docMkLst>
      <pc:sldChg chg="modSp mod">
        <pc:chgData name="Motta, Luca" userId="0ce230e3-6733-4681-8d13-8b033a25f28d" providerId="ADAL" clId="{E5BD5BE2-801F-43C7-A968-37279AA1075F}" dt="2022-01-05T13:46:31.200" v="16" actId="20577"/>
        <pc:sldMkLst>
          <pc:docMk/>
          <pc:sldMk cId="2684598628" sldId="256"/>
        </pc:sldMkLst>
        <pc:spChg chg="mod">
          <ac:chgData name="Motta, Luca" userId="0ce230e3-6733-4681-8d13-8b033a25f28d" providerId="ADAL" clId="{E5BD5BE2-801F-43C7-A968-37279AA1075F}" dt="2022-01-05T13:46:31.200" v="16" actId="20577"/>
          <ac:spMkLst>
            <pc:docMk/>
            <pc:sldMk cId="2684598628" sldId="256"/>
            <ac:spMk id="3" creationId="{60D87F66-AEAC-C74E-9D88-085A1CBBE2B5}"/>
          </ac:spMkLst>
        </pc:spChg>
      </pc:sldChg>
      <pc:sldChg chg="addSp delSp modSp mod">
        <pc:chgData name="Motta, Luca" userId="0ce230e3-6733-4681-8d13-8b033a25f28d" providerId="ADAL" clId="{E5BD5BE2-801F-43C7-A968-37279AA1075F}" dt="2022-01-05T13:48:43.138" v="28" actId="1076"/>
        <pc:sldMkLst>
          <pc:docMk/>
          <pc:sldMk cId="898521880" sldId="257"/>
        </pc:sldMkLst>
        <pc:spChg chg="mod">
          <ac:chgData name="Motta, Luca" userId="0ce230e3-6733-4681-8d13-8b033a25f28d" providerId="ADAL" clId="{E5BD5BE2-801F-43C7-A968-37279AA1075F}" dt="2022-01-05T13:48:31.821" v="26" actId="20577"/>
          <ac:spMkLst>
            <pc:docMk/>
            <pc:sldMk cId="898521880" sldId="257"/>
            <ac:spMk id="3" creationId="{50D5236E-FD93-CD40-ADCF-D3E46148A290}"/>
          </ac:spMkLst>
        </pc:spChg>
        <pc:spChg chg="add mod">
          <ac:chgData name="Motta, Luca" userId="0ce230e3-6733-4681-8d13-8b033a25f28d" providerId="ADAL" clId="{E5BD5BE2-801F-43C7-A968-37279AA1075F}" dt="2022-01-05T13:48:43.138" v="28" actId="1076"/>
          <ac:spMkLst>
            <pc:docMk/>
            <pc:sldMk cId="898521880" sldId="257"/>
            <ac:spMk id="6" creationId="{F60024D4-1E5F-4F35-8E58-A9C09EA05079}"/>
          </ac:spMkLst>
        </pc:spChg>
        <pc:spChg chg="del">
          <ac:chgData name="Motta, Luca" userId="0ce230e3-6733-4681-8d13-8b033a25f28d" providerId="ADAL" clId="{E5BD5BE2-801F-43C7-A968-37279AA1075F}" dt="2022-01-05T13:48:04.498" v="20" actId="478"/>
          <ac:spMkLst>
            <pc:docMk/>
            <pc:sldMk cId="898521880" sldId="257"/>
            <ac:spMk id="8" creationId="{13799333-7A2D-314B-BF91-B154FBEF704F}"/>
          </ac:spMkLst>
        </pc:spChg>
      </pc:sldChg>
      <pc:sldChg chg="del">
        <pc:chgData name="Motta, Luca" userId="0ce230e3-6733-4681-8d13-8b033a25f28d" providerId="ADAL" clId="{E5BD5BE2-801F-43C7-A968-37279AA1075F}" dt="2022-01-05T14:08:10.882" v="156" actId="47"/>
        <pc:sldMkLst>
          <pc:docMk/>
          <pc:sldMk cId="2735922511" sldId="258"/>
        </pc:sldMkLst>
      </pc:sldChg>
      <pc:sldChg chg="del">
        <pc:chgData name="Motta, Luca" userId="0ce230e3-6733-4681-8d13-8b033a25f28d" providerId="ADAL" clId="{E5BD5BE2-801F-43C7-A968-37279AA1075F}" dt="2022-01-05T13:52:19.099" v="57" actId="47"/>
        <pc:sldMkLst>
          <pc:docMk/>
          <pc:sldMk cId="3309050799" sldId="259"/>
        </pc:sldMkLst>
      </pc:sldChg>
      <pc:sldChg chg="modSp mod ord">
        <pc:chgData name="Motta, Luca" userId="0ce230e3-6733-4681-8d13-8b033a25f28d" providerId="ADAL" clId="{E5BD5BE2-801F-43C7-A968-37279AA1075F}" dt="2022-01-05T13:50:07.212" v="37" actId="20577"/>
        <pc:sldMkLst>
          <pc:docMk/>
          <pc:sldMk cId="1036768063" sldId="260"/>
        </pc:sldMkLst>
        <pc:spChg chg="mod">
          <ac:chgData name="Motta, Luca" userId="0ce230e3-6733-4681-8d13-8b033a25f28d" providerId="ADAL" clId="{E5BD5BE2-801F-43C7-A968-37279AA1075F}" dt="2022-01-05T13:50:07.212" v="37" actId="20577"/>
          <ac:spMkLst>
            <pc:docMk/>
            <pc:sldMk cId="1036768063" sldId="260"/>
            <ac:spMk id="3" creationId="{0C923348-50C3-3C48-A3A0-79CAD7521D57}"/>
          </ac:spMkLst>
        </pc:spChg>
      </pc:sldChg>
      <pc:sldChg chg="del ord">
        <pc:chgData name="Motta, Luca" userId="0ce230e3-6733-4681-8d13-8b033a25f28d" providerId="ADAL" clId="{E5BD5BE2-801F-43C7-A968-37279AA1075F}" dt="2022-01-05T13:59:08.946" v="102" actId="47"/>
        <pc:sldMkLst>
          <pc:docMk/>
          <pc:sldMk cId="1462692208" sldId="261"/>
        </pc:sldMkLst>
      </pc:sldChg>
      <pc:sldChg chg="add del">
        <pc:chgData name="Motta, Luca" userId="0ce230e3-6733-4681-8d13-8b033a25f28d" providerId="ADAL" clId="{E5BD5BE2-801F-43C7-A968-37279AA1075F}" dt="2022-01-05T13:55:26.077" v="65" actId="47"/>
        <pc:sldMkLst>
          <pc:docMk/>
          <pc:sldMk cId="163485994" sldId="262"/>
        </pc:sldMkLst>
      </pc:sldChg>
      <pc:sldChg chg="ord">
        <pc:chgData name="Motta, Luca" userId="0ce230e3-6733-4681-8d13-8b033a25f28d" providerId="ADAL" clId="{E5BD5BE2-801F-43C7-A968-37279AA1075F}" dt="2022-01-05T13:52:53.159" v="59"/>
        <pc:sldMkLst>
          <pc:docMk/>
          <pc:sldMk cId="164597447" sldId="264"/>
        </pc:sldMkLst>
      </pc:sldChg>
      <pc:sldChg chg="addSp delSp modSp mod">
        <pc:chgData name="Motta, Luca" userId="0ce230e3-6733-4681-8d13-8b033a25f28d" providerId="ADAL" clId="{E5BD5BE2-801F-43C7-A968-37279AA1075F}" dt="2022-01-05T13:57:28.852" v="92" actId="27636"/>
        <pc:sldMkLst>
          <pc:docMk/>
          <pc:sldMk cId="98290546" sldId="265"/>
        </pc:sldMkLst>
        <pc:spChg chg="del mod">
          <ac:chgData name="Motta, Luca" userId="0ce230e3-6733-4681-8d13-8b033a25f28d" providerId="ADAL" clId="{E5BD5BE2-801F-43C7-A968-37279AA1075F}" dt="2022-01-05T13:55:51.411" v="68" actId="478"/>
          <ac:spMkLst>
            <pc:docMk/>
            <pc:sldMk cId="98290546" sldId="265"/>
            <ac:spMk id="3" creationId="{A20C5449-4863-114F-86D4-AAC85453BD34}"/>
          </ac:spMkLst>
        </pc:spChg>
        <pc:spChg chg="del mod">
          <ac:chgData name="Motta, Luca" userId="0ce230e3-6733-4681-8d13-8b033a25f28d" providerId="ADAL" clId="{E5BD5BE2-801F-43C7-A968-37279AA1075F}" dt="2022-01-05T13:55:56.410" v="69" actId="478"/>
          <ac:spMkLst>
            <pc:docMk/>
            <pc:sldMk cId="98290546" sldId="265"/>
            <ac:spMk id="4" creationId="{8F561664-CD73-5F4C-9DD9-AA676ECA6003}"/>
          </ac:spMkLst>
        </pc:spChg>
        <pc:spChg chg="add del mod">
          <ac:chgData name="Motta, Luca" userId="0ce230e3-6733-4681-8d13-8b033a25f28d" providerId="ADAL" clId="{E5BD5BE2-801F-43C7-A968-37279AA1075F}" dt="2022-01-05T13:56:44.058" v="73"/>
          <ac:spMkLst>
            <pc:docMk/>
            <pc:sldMk cId="98290546" sldId="265"/>
            <ac:spMk id="5" creationId="{7EBFE826-C5F5-4D09-9407-83B7C2331399}"/>
          </ac:spMkLst>
        </pc:spChg>
        <pc:spChg chg="add del mod">
          <ac:chgData name="Motta, Luca" userId="0ce230e3-6733-4681-8d13-8b033a25f28d" providerId="ADAL" clId="{E5BD5BE2-801F-43C7-A968-37279AA1075F}" dt="2022-01-05T13:56:28.274" v="70"/>
          <ac:spMkLst>
            <pc:docMk/>
            <pc:sldMk cId="98290546" sldId="265"/>
            <ac:spMk id="7" creationId="{50531735-067B-4583-AC58-F90950C562FF}"/>
          </ac:spMkLst>
        </pc:spChg>
        <pc:spChg chg="add mod">
          <ac:chgData name="Motta, Luca" userId="0ce230e3-6733-4681-8d13-8b033a25f28d" providerId="ADAL" clId="{E5BD5BE2-801F-43C7-A968-37279AA1075F}" dt="2022-01-05T13:57:15.947" v="86" actId="1076"/>
          <ac:spMkLst>
            <pc:docMk/>
            <pc:sldMk cId="98290546" sldId="265"/>
            <ac:spMk id="8" creationId="{3CCF3051-9FD3-441B-9108-BE2D1D50F736}"/>
          </ac:spMkLst>
        </pc:spChg>
        <pc:spChg chg="add mod">
          <ac:chgData name="Motta, Luca" userId="0ce230e3-6733-4681-8d13-8b033a25f28d" providerId="ADAL" clId="{E5BD5BE2-801F-43C7-A968-37279AA1075F}" dt="2022-01-05T13:57:28.852" v="92" actId="27636"/>
          <ac:spMkLst>
            <pc:docMk/>
            <pc:sldMk cId="98290546" sldId="265"/>
            <ac:spMk id="9" creationId="{E4233127-E196-49F6-8567-261547CFB834}"/>
          </ac:spMkLst>
        </pc:spChg>
      </pc:sldChg>
      <pc:sldChg chg="del">
        <pc:chgData name="Motta, Luca" userId="0ce230e3-6733-4681-8d13-8b033a25f28d" providerId="ADAL" clId="{E5BD5BE2-801F-43C7-A968-37279AA1075F}" dt="2022-01-05T14:05:19" v="138" actId="47"/>
        <pc:sldMkLst>
          <pc:docMk/>
          <pc:sldMk cId="4139400227" sldId="266"/>
        </pc:sldMkLst>
      </pc:sldChg>
      <pc:sldChg chg="del">
        <pc:chgData name="Motta, Luca" userId="0ce230e3-6733-4681-8d13-8b033a25f28d" providerId="ADAL" clId="{E5BD5BE2-801F-43C7-A968-37279AA1075F}" dt="2022-01-05T13:54:43.754" v="64" actId="47"/>
        <pc:sldMkLst>
          <pc:docMk/>
          <pc:sldMk cId="134401814" sldId="268"/>
        </pc:sldMkLst>
      </pc:sldChg>
      <pc:sldChg chg="delSp modSp mod">
        <pc:chgData name="Motta, Luca" userId="0ce230e3-6733-4681-8d13-8b033a25f28d" providerId="ADAL" clId="{E5BD5BE2-801F-43C7-A968-37279AA1075F}" dt="2022-01-05T14:00:48.551" v="108" actId="14100"/>
        <pc:sldMkLst>
          <pc:docMk/>
          <pc:sldMk cId="373207850" sldId="269"/>
        </pc:sldMkLst>
        <pc:spChg chg="mod">
          <ac:chgData name="Motta, Luca" userId="0ce230e3-6733-4681-8d13-8b033a25f28d" providerId="ADAL" clId="{E5BD5BE2-801F-43C7-A968-37279AA1075F}" dt="2022-01-05T14:00:48.551" v="108" actId="14100"/>
          <ac:spMkLst>
            <pc:docMk/>
            <pc:sldMk cId="373207850" sldId="269"/>
            <ac:spMk id="2" creationId="{86CE7804-FED5-D242-8C85-FFB0BAA1B409}"/>
          </ac:spMkLst>
        </pc:spChg>
        <pc:spChg chg="mod">
          <ac:chgData name="Motta, Luca" userId="0ce230e3-6733-4681-8d13-8b033a25f28d" providerId="ADAL" clId="{E5BD5BE2-801F-43C7-A968-37279AA1075F}" dt="2022-01-05T14:00:41.996" v="106" actId="1076"/>
          <ac:spMkLst>
            <pc:docMk/>
            <pc:sldMk cId="373207850" sldId="269"/>
            <ac:spMk id="3" creationId="{4A64007F-0846-7C40-9172-D6678B0633B1}"/>
          </ac:spMkLst>
        </pc:spChg>
        <pc:picChg chg="del mod">
          <ac:chgData name="Motta, Luca" userId="0ce230e3-6733-4681-8d13-8b033a25f28d" providerId="ADAL" clId="{E5BD5BE2-801F-43C7-A968-37279AA1075F}" dt="2022-01-05T14:00:35.210" v="105" actId="478"/>
          <ac:picMkLst>
            <pc:docMk/>
            <pc:sldMk cId="373207850" sldId="269"/>
            <ac:picMk id="5" creationId="{98094899-59B1-4541-BB0B-E311403C681E}"/>
          </ac:picMkLst>
        </pc:picChg>
      </pc:sldChg>
      <pc:sldChg chg="modSp mod">
        <pc:chgData name="Motta, Luca" userId="0ce230e3-6733-4681-8d13-8b033a25f28d" providerId="ADAL" clId="{E5BD5BE2-801F-43C7-A968-37279AA1075F}" dt="2022-01-05T14:01:52.960" v="118" actId="1076"/>
        <pc:sldMkLst>
          <pc:docMk/>
          <pc:sldMk cId="1260212720" sldId="270"/>
        </pc:sldMkLst>
        <pc:spChg chg="mod">
          <ac:chgData name="Motta, Luca" userId="0ce230e3-6733-4681-8d13-8b033a25f28d" providerId="ADAL" clId="{E5BD5BE2-801F-43C7-A968-37279AA1075F}" dt="2022-01-05T13:49:11.201" v="30" actId="27636"/>
          <ac:spMkLst>
            <pc:docMk/>
            <pc:sldMk cId="1260212720" sldId="270"/>
            <ac:spMk id="3" creationId="{FA659C14-F61A-4BA1-9AF8-5B224CF3B6E3}"/>
          </ac:spMkLst>
        </pc:spChg>
        <pc:picChg chg="mod">
          <ac:chgData name="Motta, Luca" userId="0ce230e3-6733-4681-8d13-8b033a25f28d" providerId="ADAL" clId="{E5BD5BE2-801F-43C7-A968-37279AA1075F}" dt="2022-01-05T14:01:52.960" v="118" actId="1076"/>
          <ac:picMkLst>
            <pc:docMk/>
            <pc:sldMk cId="1260212720" sldId="270"/>
            <ac:picMk id="2" creationId="{013EF64B-1457-4BD6-AA78-D2925F380197}"/>
          </ac:picMkLst>
        </pc:picChg>
      </pc:sldChg>
      <pc:sldChg chg="modSp del mod">
        <pc:chgData name="Motta, Luca" userId="0ce230e3-6733-4681-8d13-8b033a25f28d" providerId="ADAL" clId="{E5BD5BE2-801F-43C7-A968-37279AA1075F}" dt="2022-01-05T13:49:43.924" v="34" actId="47"/>
        <pc:sldMkLst>
          <pc:docMk/>
          <pc:sldMk cId="2672697233" sldId="271"/>
        </pc:sldMkLst>
        <pc:spChg chg="mod">
          <ac:chgData name="Motta, Luca" userId="0ce230e3-6733-4681-8d13-8b033a25f28d" providerId="ADAL" clId="{E5BD5BE2-801F-43C7-A968-37279AA1075F}" dt="2022-01-05T13:49:11.231" v="31" actId="27636"/>
          <ac:spMkLst>
            <pc:docMk/>
            <pc:sldMk cId="2672697233" sldId="271"/>
            <ac:spMk id="3" creationId="{0C923348-50C3-3C48-A3A0-79CAD7521D57}"/>
          </ac:spMkLst>
        </pc:spChg>
      </pc:sldChg>
      <pc:sldChg chg="modSp mod">
        <pc:chgData name="Motta, Luca" userId="0ce230e3-6733-4681-8d13-8b033a25f28d" providerId="ADAL" clId="{E5BD5BE2-801F-43C7-A968-37279AA1075F}" dt="2022-01-05T14:01:37.101" v="116" actId="1076"/>
        <pc:sldMkLst>
          <pc:docMk/>
          <pc:sldMk cId="4252233777" sldId="271"/>
        </pc:sldMkLst>
        <pc:spChg chg="mod">
          <ac:chgData name="Motta, Luca" userId="0ce230e3-6733-4681-8d13-8b033a25f28d" providerId="ADAL" clId="{E5BD5BE2-801F-43C7-A968-37279AA1075F}" dt="2022-01-05T13:52:05.505" v="56" actId="404"/>
          <ac:spMkLst>
            <pc:docMk/>
            <pc:sldMk cId="4252233777" sldId="271"/>
            <ac:spMk id="2" creationId="{548991EC-5640-A041-825F-9088E0C6E72D}"/>
          </ac:spMkLst>
        </pc:spChg>
        <pc:spChg chg="mod">
          <ac:chgData name="Motta, Luca" userId="0ce230e3-6733-4681-8d13-8b033a25f28d" providerId="ADAL" clId="{E5BD5BE2-801F-43C7-A968-37279AA1075F}" dt="2022-01-05T13:51:34.112" v="45" actId="27636"/>
          <ac:spMkLst>
            <pc:docMk/>
            <pc:sldMk cId="4252233777" sldId="271"/>
            <ac:spMk id="3" creationId="{7AD081AD-F779-CA44-B61D-A03282D20AEF}"/>
          </ac:spMkLst>
        </pc:spChg>
        <pc:picChg chg="mod">
          <ac:chgData name="Motta, Luca" userId="0ce230e3-6733-4681-8d13-8b033a25f28d" providerId="ADAL" clId="{E5BD5BE2-801F-43C7-A968-37279AA1075F}" dt="2022-01-05T14:01:37.101" v="116" actId="1076"/>
          <ac:picMkLst>
            <pc:docMk/>
            <pc:sldMk cId="4252233777" sldId="271"/>
            <ac:picMk id="4" creationId="{7AEC4816-FB5E-4BAB-8CC1-91DE65C64823}"/>
          </ac:picMkLst>
        </pc:picChg>
      </pc:sldChg>
      <pc:sldChg chg="modSp del mod delDesignElem">
        <pc:chgData name="Motta, Luca" userId="0ce230e3-6733-4681-8d13-8b033a25f28d" providerId="ADAL" clId="{E5BD5BE2-801F-43C7-A968-37279AA1075F}" dt="2022-01-05T13:57:10.525" v="85" actId="47"/>
        <pc:sldMkLst>
          <pc:docMk/>
          <pc:sldMk cId="2116327809" sldId="272"/>
        </pc:sldMkLst>
        <pc:spChg chg="mod">
          <ac:chgData name="Motta, Luca" userId="0ce230e3-6733-4681-8d13-8b033a25f28d" providerId="ADAL" clId="{E5BD5BE2-801F-43C7-A968-37279AA1075F}" dt="2022-01-05T13:51:34.287" v="46" actId="27636"/>
          <ac:spMkLst>
            <pc:docMk/>
            <pc:sldMk cId="2116327809" sldId="272"/>
            <ac:spMk id="3" creationId="{A20C5449-4863-114F-86D4-AAC85453BD34}"/>
          </ac:spMkLst>
        </pc:spChg>
      </pc:sldChg>
      <pc:sldChg chg="modSp mod">
        <pc:chgData name="Motta, Luca" userId="0ce230e3-6733-4681-8d13-8b033a25f28d" providerId="ADAL" clId="{E5BD5BE2-801F-43C7-A968-37279AA1075F}" dt="2022-01-05T14:01:24.549" v="114" actId="1076"/>
        <pc:sldMkLst>
          <pc:docMk/>
          <pc:sldMk cId="4029503094" sldId="272"/>
        </pc:sldMkLst>
        <pc:spChg chg="mod">
          <ac:chgData name="Motta, Luca" userId="0ce230e3-6733-4681-8d13-8b033a25f28d" providerId="ADAL" clId="{E5BD5BE2-801F-43C7-A968-37279AA1075F}" dt="2022-01-05T13:58:58.457" v="101" actId="1076"/>
          <ac:spMkLst>
            <pc:docMk/>
            <pc:sldMk cId="4029503094" sldId="272"/>
            <ac:spMk id="2" creationId="{4DD56086-25C2-4943-B527-33C14E225745}"/>
          </ac:spMkLst>
        </pc:spChg>
        <pc:spChg chg="mod">
          <ac:chgData name="Motta, Luca" userId="0ce230e3-6733-4681-8d13-8b033a25f28d" providerId="ADAL" clId="{E5BD5BE2-801F-43C7-A968-37279AA1075F}" dt="2022-01-05T13:58:53.591" v="100" actId="1076"/>
          <ac:spMkLst>
            <pc:docMk/>
            <pc:sldMk cId="4029503094" sldId="272"/>
            <ac:spMk id="3" creationId="{98BCFC9F-313F-8049-8A05-9F8CCE17D586}"/>
          </ac:spMkLst>
        </pc:spChg>
        <pc:picChg chg="mod">
          <ac:chgData name="Motta, Luca" userId="0ce230e3-6733-4681-8d13-8b033a25f28d" providerId="ADAL" clId="{E5BD5BE2-801F-43C7-A968-37279AA1075F}" dt="2022-01-05T14:01:24.549" v="114" actId="1076"/>
          <ac:picMkLst>
            <pc:docMk/>
            <pc:sldMk cId="4029503094" sldId="272"/>
            <ac:picMk id="6" creationId="{BDAE2EE4-4A88-4CA8-9A04-6B371E27EE62}"/>
          </ac:picMkLst>
        </pc:picChg>
      </pc:sldChg>
      <pc:sldChg chg="delSp modSp mod">
        <pc:chgData name="Motta, Luca" userId="0ce230e3-6733-4681-8d13-8b033a25f28d" providerId="ADAL" clId="{E5BD5BE2-801F-43C7-A968-37279AA1075F}" dt="2022-01-05T14:07:25.890" v="154" actId="14100"/>
        <pc:sldMkLst>
          <pc:docMk/>
          <pc:sldMk cId="0" sldId="273"/>
        </pc:sldMkLst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33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34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30.944" v="137" actId="27636"/>
          <ac:spMkLst>
            <pc:docMk/>
            <pc:sldMk cId="0" sldId="273"/>
            <ac:spMk id="35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7:25.890" v="154" actId="14100"/>
          <ac:spMkLst>
            <pc:docMk/>
            <pc:sldMk cId="0" sldId="273"/>
            <ac:spMk id="38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7:13.974" v="152" actId="1076"/>
          <ac:spMkLst>
            <pc:docMk/>
            <pc:sldMk cId="0" sldId="273"/>
            <ac:spMk id="39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40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41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42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4:12.421" v="135" actId="1076"/>
          <ac:spMkLst>
            <pc:docMk/>
            <pc:sldMk cId="0" sldId="273"/>
            <ac:spMk id="43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7:07.899" v="151" actId="1076"/>
          <ac:spMkLst>
            <pc:docMk/>
            <pc:sldMk cId="0" sldId="273"/>
            <ac:spMk id="44" creationId="{00000000-0000-0000-0000-000000000000}"/>
          </ac:spMkLst>
        </pc:spChg>
        <pc:picChg chg="del">
          <ac:chgData name="Motta, Luca" userId="0ce230e3-6733-4681-8d13-8b033a25f28d" providerId="ADAL" clId="{E5BD5BE2-801F-43C7-A968-37279AA1075F}" dt="2022-01-05T14:00:20.955" v="104" actId="478"/>
          <ac:picMkLst>
            <pc:docMk/>
            <pc:sldMk cId="0" sldId="273"/>
            <ac:picMk id="5" creationId="{21B381C3-6091-4EB0-928F-E401EC063CA9}"/>
          </ac:picMkLst>
        </pc:picChg>
      </pc:sldChg>
      <pc:sldChg chg="delSp modSp mod">
        <pc:chgData name="Motta, Luca" userId="0ce230e3-6733-4681-8d13-8b033a25f28d" providerId="ADAL" clId="{E5BD5BE2-801F-43C7-A968-37279AA1075F}" dt="2022-01-05T14:07:37.169" v="155" actId="14100"/>
        <pc:sldMkLst>
          <pc:docMk/>
          <pc:sldMk cId="0" sldId="274"/>
        </pc:sldMkLst>
        <pc:spChg chg="mod">
          <ac:chgData name="Motta, Luca" userId="0ce230e3-6733-4681-8d13-8b033a25f28d" providerId="ADAL" clId="{E5BD5BE2-801F-43C7-A968-37279AA1075F}" dt="2022-01-05T14:06:22.693" v="145" actId="14100"/>
          <ac:spMkLst>
            <pc:docMk/>
            <pc:sldMk cId="0" sldId="274"/>
            <ac:spMk id="48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30.492" v="146" actId="1076"/>
          <ac:spMkLst>
            <pc:docMk/>
            <pc:sldMk cId="0" sldId="274"/>
            <ac:spMk id="49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5:54.263" v="140" actId="1076"/>
          <ac:spMkLst>
            <pc:docMk/>
            <pc:sldMk cId="0" sldId="274"/>
            <ac:spMk id="50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7:37.169" v="155" actId="14100"/>
          <ac:spMkLst>
            <pc:docMk/>
            <pc:sldMk cId="0" sldId="274"/>
            <ac:spMk id="53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51.448" v="149" actId="1076"/>
          <ac:spMkLst>
            <pc:docMk/>
            <pc:sldMk cId="0" sldId="274"/>
            <ac:spMk id="54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08.537" v="142" actId="14100"/>
          <ac:spMkLst>
            <pc:docMk/>
            <pc:sldMk cId="0" sldId="274"/>
            <ac:spMk id="55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12.794" v="143" actId="1076"/>
          <ac:spMkLst>
            <pc:docMk/>
            <pc:sldMk cId="0" sldId="274"/>
            <ac:spMk id="56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16.893" v="144" actId="1076"/>
          <ac:spMkLst>
            <pc:docMk/>
            <pc:sldMk cId="0" sldId="274"/>
            <ac:spMk id="58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41.725" v="147" actId="1076"/>
          <ac:spMkLst>
            <pc:docMk/>
            <pc:sldMk cId="0" sldId="274"/>
            <ac:spMk id="59" creationId="{00000000-0000-0000-0000-000000000000}"/>
          </ac:spMkLst>
        </pc:spChg>
        <pc:spChg chg="mod">
          <ac:chgData name="Motta, Luca" userId="0ce230e3-6733-4681-8d13-8b033a25f28d" providerId="ADAL" clId="{E5BD5BE2-801F-43C7-A968-37279AA1075F}" dt="2022-01-05T14:06:48.409" v="148" actId="1076"/>
          <ac:spMkLst>
            <pc:docMk/>
            <pc:sldMk cId="0" sldId="274"/>
            <ac:spMk id="60" creationId="{00000000-0000-0000-0000-000000000000}"/>
          </ac:spMkLst>
        </pc:spChg>
        <pc:picChg chg="del">
          <ac:chgData name="Motta, Luca" userId="0ce230e3-6733-4681-8d13-8b033a25f28d" providerId="ADAL" clId="{E5BD5BE2-801F-43C7-A968-37279AA1075F}" dt="2022-01-05T14:00:16.568" v="103" actId="478"/>
          <ac:picMkLst>
            <pc:docMk/>
            <pc:sldMk cId="0" sldId="274"/>
            <ac:picMk id="5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68135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aggiungere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4.biz/hr/professioni-digitali/formazione-solo-un-terzo-delle-aziende-punta-sul-digitale_43672159682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646422-71CB-054A-BDDB-957F7693DE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Mappatura delle competenze Manageriali per la trasformazione Digitale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D87F66-AEAC-C74E-9D88-085A1CBBE2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Gennaio 2022 </a:t>
            </a:r>
          </a:p>
        </p:txBody>
      </p:sp>
    </p:spTree>
    <p:extLst>
      <p:ext uri="{BB962C8B-B14F-4D97-AF65-F5344CB8AC3E}">
        <p14:creationId xmlns:p14="http://schemas.microsoft.com/office/powerpoint/2010/main" val="2684598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768263" y="1990123"/>
            <a:ext cx="3658065" cy="169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Capacità</a:t>
            </a:r>
            <a:r>
              <a:rPr sz="1400" dirty="0"/>
              <a:t> di </a:t>
            </a:r>
            <a:r>
              <a:rPr sz="1400" dirty="0" err="1"/>
              <a:t>comprendere</a:t>
            </a:r>
            <a:r>
              <a:rPr sz="1400" dirty="0"/>
              <a:t> a </a:t>
            </a:r>
            <a:r>
              <a:rPr sz="1400" dirty="0" err="1"/>
              <a:t>grandi</a:t>
            </a:r>
            <a:r>
              <a:rPr sz="1400" dirty="0"/>
              <a:t> </a:t>
            </a:r>
            <a:r>
              <a:rPr sz="1400" dirty="0" err="1"/>
              <a:t>linee</a:t>
            </a:r>
            <a:r>
              <a:rPr sz="1400" dirty="0"/>
              <a:t> </a:t>
            </a:r>
            <a:r>
              <a:rPr sz="1400" dirty="0" err="1"/>
              <a:t>i</a:t>
            </a:r>
            <a:r>
              <a:rPr sz="1400" dirty="0"/>
              <a:t> </a:t>
            </a:r>
            <a:r>
              <a:rPr sz="1400" dirty="0" err="1"/>
              <a:t>paradigmi</a:t>
            </a:r>
            <a:r>
              <a:rPr lang="it-IT" sz="1400" dirty="0"/>
              <a:t> </a:t>
            </a:r>
            <a:r>
              <a:rPr sz="1400" dirty="0" err="1"/>
              <a:t>tecnologici</a:t>
            </a:r>
            <a:r>
              <a:rPr sz="1400" dirty="0"/>
              <a:t>, le </a:t>
            </a:r>
            <a:r>
              <a:rPr sz="1400" dirty="0" err="1"/>
              <a:t>logiche</a:t>
            </a:r>
            <a:r>
              <a:rPr sz="1400" dirty="0"/>
              <a:t> base </a:t>
            </a:r>
            <a:r>
              <a:rPr sz="1400" dirty="0" err="1"/>
              <a:t>delle</a:t>
            </a:r>
            <a:r>
              <a:rPr sz="1400" dirty="0"/>
              <a:t> </a:t>
            </a:r>
            <a:r>
              <a:rPr sz="1400" dirty="0" err="1"/>
              <a:t>architetture</a:t>
            </a:r>
            <a:r>
              <a:rPr sz="1400" dirty="0"/>
              <a:t> e </a:t>
            </a:r>
            <a:r>
              <a:rPr sz="1400" dirty="0" err="1"/>
              <a:t>dei</a:t>
            </a:r>
            <a:r>
              <a:rPr sz="1400" dirty="0"/>
              <a:t> </a:t>
            </a:r>
            <a:r>
              <a:rPr sz="1400" dirty="0" err="1"/>
              <a:t>sistemi</a:t>
            </a:r>
            <a:r>
              <a:rPr sz="1400" dirty="0"/>
              <a:t> </a:t>
            </a:r>
            <a:r>
              <a:rPr sz="1400" dirty="0" err="1"/>
              <a:t>informativi</a:t>
            </a:r>
            <a:r>
              <a:rPr sz="1400" dirty="0"/>
              <a:t> </a:t>
            </a:r>
            <a:r>
              <a:rPr sz="1400" dirty="0" err="1"/>
              <a:t>aziendali</a:t>
            </a:r>
            <a:r>
              <a:rPr sz="1400" dirty="0"/>
              <a:t>, </a:t>
            </a:r>
            <a:r>
              <a:rPr sz="1400" dirty="0" err="1"/>
              <a:t>anche</a:t>
            </a:r>
            <a:r>
              <a:rPr sz="1400" dirty="0"/>
              <a:t> e </a:t>
            </a:r>
            <a:r>
              <a:rPr sz="1400" dirty="0" err="1"/>
              <a:t>soprattutto</a:t>
            </a:r>
            <a:r>
              <a:rPr sz="1400" dirty="0"/>
              <a:t> se non </a:t>
            </a:r>
            <a:r>
              <a:rPr sz="1400" dirty="0" err="1"/>
              <a:t>si</a:t>
            </a:r>
            <a:r>
              <a:rPr sz="1400" dirty="0"/>
              <a:t> fa </a:t>
            </a:r>
            <a:r>
              <a:rPr sz="1400" dirty="0" err="1"/>
              <a:t>parte</a:t>
            </a:r>
            <a:r>
              <a:rPr sz="1400" dirty="0"/>
              <a:t> della </a:t>
            </a:r>
            <a:r>
              <a:rPr sz="1400" dirty="0" err="1"/>
              <a:t>direzione</a:t>
            </a:r>
            <a:r>
              <a:rPr sz="1400" dirty="0"/>
              <a:t> IT.</a:t>
            </a:r>
          </a:p>
        </p:txBody>
      </p:sp>
      <p:sp>
        <p:nvSpPr>
          <p:cNvPr id="34" name="Improve"/>
          <p:cNvSpPr txBox="1"/>
          <p:nvPr/>
        </p:nvSpPr>
        <p:spPr>
          <a:xfrm>
            <a:off x="768263" y="1688211"/>
            <a:ext cx="139935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/>
              <a:t>System View</a:t>
            </a:r>
          </a:p>
        </p:txBody>
      </p:sp>
      <p:sp>
        <p:nvSpPr>
          <p:cNvPr id="35" name="Premium Features"/>
          <p:cNvSpPr txBox="1"/>
          <p:nvPr/>
        </p:nvSpPr>
        <p:spPr>
          <a:xfrm>
            <a:off x="768263" y="218990"/>
            <a:ext cx="11520093" cy="60939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 anchor="t">
            <a:normAutofit lnSpcReduction="10000"/>
          </a:bodyPr>
          <a:lstStyle>
            <a:lvl1pPr>
              <a:spcBef>
                <a:spcPct val="0"/>
              </a:spcBef>
              <a:buNone/>
              <a:defRPr sz="3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Leadership tecnologica</a:t>
            </a:r>
            <a:r>
              <a:rPr dirty="0"/>
              <a:t> </a:t>
            </a:r>
          </a:p>
        </p:txBody>
      </p:sp>
      <p:sp>
        <p:nvSpPr>
          <p:cNvPr id="38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833005" y="4946783"/>
            <a:ext cx="7089829" cy="103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Capacità</a:t>
            </a:r>
            <a:r>
              <a:rPr sz="1400" dirty="0"/>
              <a:t> e </a:t>
            </a:r>
            <a:r>
              <a:rPr sz="1400" dirty="0" err="1"/>
              <a:t>volontà</a:t>
            </a:r>
            <a:r>
              <a:rPr sz="1400" dirty="0"/>
              <a:t> di </a:t>
            </a:r>
            <a:r>
              <a:rPr sz="1400" dirty="0" err="1"/>
              <a:t>implementare</a:t>
            </a:r>
            <a:r>
              <a:rPr sz="1400" dirty="0"/>
              <a:t> </a:t>
            </a:r>
            <a:r>
              <a:rPr sz="1400" dirty="0" err="1"/>
              <a:t>nuove</a:t>
            </a:r>
            <a:r>
              <a:rPr sz="1400" dirty="0"/>
              <a:t> </a:t>
            </a:r>
            <a:r>
              <a:rPr sz="1400" dirty="0" err="1"/>
              <a:t>tecnologie</a:t>
            </a:r>
            <a:r>
              <a:rPr sz="1400" dirty="0"/>
              <a:t> </a:t>
            </a:r>
            <a:r>
              <a:rPr sz="1400" dirty="0" err="1"/>
              <a:t>all’interno</a:t>
            </a:r>
            <a:r>
              <a:rPr sz="1400" dirty="0"/>
              <a:t> di </a:t>
            </a:r>
            <a:r>
              <a:rPr sz="1400" dirty="0" err="1"/>
              <a:t>soluzioni</a:t>
            </a:r>
            <a:r>
              <a:rPr sz="1400" dirty="0"/>
              <a:t> e </a:t>
            </a:r>
            <a:r>
              <a:rPr sz="1400" dirty="0" err="1"/>
              <a:t>processi</a:t>
            </a:r>
            <a:r>
              <a:rPr sz="1400" dirty="0"/>
              <a:t>, al fine di </a:t>
            </a:r>
            <a:r>
              <a:rPr sz="1400" dirty="0" err="1"/>
              <a:t>garantirsi</a:t>
            </a:r>
            <a:r>
              <a:rPr sz="1400" dirty="0"/>
              <a:t> un </a:t>
            </a:r>
            <a:r>
              <a:rPr sz="1400" dirty="0" err="1"/>
              <a:t>vantaggio</a:t>
            </a:r>
            <a:r>
              <a:rPr sz="1400" dirty="0"/>
              <a:t> </a:t>
            </a:r>
            <a:r>
              <a:rPr sz="1400" dirty="0" err="1"/>
              <a:t>competitivo</a:t>
            </a:r>
            <a:r>
              <a:rPr lang="it-IT" sz="1400" dirty="0"/>
              <a:t>,</a:t>
            </a:r>
            <a:r>
              <a:rPr sz="1400" dirty="0"/>
              <a:t> solo </a:t>
            </a:r>
            <a:r>
              <a:rPr sz="1400" dirty="0" err="1"/>
              <a:t>però</a:t>
            </a:r>
            <a:r>
              <a:rPr sz="1400" dirty="0"/>
              <a:t> </a:t>
            </a:r>
            <a:r>
              <a:rPr sz="1400" dirty="0" err="1"/>
              <a:t>quando</a:t>
            </a:r>
            <a:r>
              <a:rPr sz="1400" dirty="0"/>
              <a:t> il “business case” per quelle </a:t>
            </a:r>
            <a:r>
              <a:rPr sz="1400" dirty="0" err="1"/>
              <a:t>tecnologie</a:t>
            </a:r>
            <a:r>
              <a:rPr sz="1400" dirty="0"/>
              <a:t> è </a:t>
            </a:r>
            <a:r>
              <a:rPr sz="1400" dirty="0" err="1"/>
              <a:t>solido</a:t>
            </a:r>
            <a:r>
              <a:rPr sz="1400" dirty="0"/>
              <a:t> e la </a:t>
            </a:r>
            <a:r>
              <a:rPr sz="1400" dirty="0" err="1"/>
              <a:t>curva</a:t>
            </a:r>
            <a:r>
              <a:rPr sz="1400" dirty="0"/>
              <a:t> di </a:t>
            </a:r>
            <a:r>
              <a:rPr sz="1400" dirty="0" err="1"/>
              <a:t>maturità</a:t>
            </a:r>
            <a:r>
              <a:rPr sz="1400" dirty="0"/>
              <a:t> </a:t>
            </a:r>
            <a:r>
              <a:rPr sz="1400" dirty="0" err="1"/>
              <a:t>tecnologica</a:t>
            </a:r>
            <a:r>
              <a:rPr sz="1400" dirty="0"/>
              <a:t> al punto giusto.</a:t>
            </a:r>
          </a:p>
        </p:txBody>
      </p:sp>
      <p:sp>
        <p:nvSpPr>
          <p:cNvPr id="39" name="Improve"/>
          <p:cNvSpPr txBox="1"/>
          <p:nvPr/>
        </p:nvSpPr>
        <p:spPr>
          <a:xfrm>
            <a:off x="833005" y="4630019"/>
            <a:ext cx="4300810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/>
              <a:t>Advanced Technology Adopter</a:t>
            </a:r>
          </a:p>
        </p:txBody>
      </p:sp>
      <p:sp>
        <p:nvSpPr>
          <p:cNvPr id="40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4787648" y="1990123"/>
            <a:ext cx="3432386" cy="1045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Capacità</a:t>
            </a:r>
            <a:r>
              <a:rPr sz="1400" dirty="0"/>
              <a:t> di fare leva </a:t>
            </a:r>
            <a:r>
              <a:rPr sz="1400" dirty="0" err="1"/>
              <a:t>su</a:t>
            </a:r>
            <a:r>
              <a:rPr sz="1400" dirty="0"/>
              <a:t> </a:t>
            </a:r>
            <a:r>
              <a:rPr sz="1400" dirty="0" err="1"/>
              <a:t>piattaforme</a:t>
            </a:r>
            <a:r>
              <a:rPr sz="1400" dirty="0"/>
              <a:t> low &amp; no-code per il go-to-market </a:t>
            </a:r>
            <a:r>
              <a:rPr sz="1400" dirty="0" err="1"/>
              <a:t>rapido</a:t>
            </a:r>
            <a:r>
              <a:rPr sz="1400" dirty="0"/>
              <a:t> di </a:t>
            </a:r>
            <a:r>
              <a:rPr sz="1400" dirty="0" err="1"/>
              <a:t>soluzioni</a:t>
            </a:r>
            <a:r>
              <a:rPr sz="1400" dirty="0"/>
              <a:t>, </a:t>
            </a:r>
            <a:r>
              <a:rPr sz="1400" dirty="0" err="1"/>
              <a:t>prodotti</a:t>
            </a:r>
            <a:r>
              <a:rPr sz="1400" dirty="0"/>
              <a:t> e </a:t>
            </a:r>
            <a:r>
              <a:rPr sz="1400" dirty="0" err="1"/>
              <a:t>servizi</a:t>
            </a:r>
            <a:r>
              <a:rPr sz="1400" dirty="0"/>
              <a:t>.</a:t>
            </a:r>
          </a:p>
        </p:txBody>
      </p:sp>
      <p:sp>
        <p:nvSpPr>
          <p:cNvPr id="41" name="Improve"/>
          <p:cNvSpPr txBox="1"/>
          <p:nvPr/>
        </p:nvSpPr>
        <p:spPr>
          <a:xfrm>
            <a:off x="4842523" y="1686519"/>
            <a:ext cx="203022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/>
              <a:t>Low/No code</a:t>
            </a:r>
          </a:p>
        </p:txBody>
      </p:sp>
      <p:sp>
        <p:nvSpPr>
          <p:cNvPr id="42" name="Forma"/>
          <p:cNvSpPr/>
          <p:nvPr/>
        </p:nvSpPr>
        <p:spPr>
          <a:xfrm>
            <a:off x="4893566" y="1117816"/>
            <a:ext cx="692868" cy="395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92" y="5795"/>
                </a:moveTo>
                <a:cubicBezTo>
                  <a:pt x="16200" y="5795"/>
                  <a:pt x="15808" y="5795"/>
                  <a:pt x="15460" y="6388"/>
                </a:cubicBezTo>
                <a:cubicBezTo>
                  <a:pt x="15068" y="2898"/>
                  <a:pt x="12760" y="0"/>
                  <a:pt x="10016" y="0"/>
                </a:cubicBezTo>
                <a:cubicBezTo>
                  <a:pt x="6924" y="0"/>
                  <a:pt x="4224" y="4083"/>
                  <a:pt x="4224" y="8693"/>
                </a:cubicBezTo>
                <a:cubicBezTo>
                  <a:pt x="4224" y="8693"/>
                  <a:pt x="4224" y="9285"/>
                  <a:pt x="4224" y="9878"/>
                </a:cubicBezTo>
                <a:cubicBezTo>
                  <a:pt x="4224" y="9878"/>
                  <a:pt x="4224" y="9878"/>
                  <a:pt x="3876" y="9878"/>
                </a:cubicBezTo>
                <a:cubicBezTo>
                  <a:pt x="1916" y="9878"/>
                  <a:pt x="0" y="12183"/>
                  <a:pt x="0" y="15673"/>
                </a:cubicBezTo>
                <a:cubicBezTo>
                  <a:pt x="0" y="18637"/>
                  <a:pt x="1916" y="21600"/>
                  <a:pt x="3876" y="21600"/>
                </a:cubicBezTo>
                <a:cubicBezTo>
                  <a:pt x="16592" y="21600"/>
                  <a:pt x="16592" y="21600"/>
                  <a:pt x="16592" y="21600"/>
                </a:cubicBezTo>
                <a:cubicBezTo>
                  <a:pt x="19292" y="21600"/>
                  <a:pt x="21600" y="18110"/>
                  <a:pt x="21600" y="13368"/>
                </a:cubicBezTo>
                <a:cubicBezTo>
                  <a:pt x="21600" y="9285"/>
                  <a:pt x="19292" y="5795"/>
                  <a:pt x="16592" y="579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  <p:sp>
        <p:nvSpPr>
          <p:cNvPr id="43" name="Forma"/>
          <p:cNvSpPr/>
          <p:nvPr/>
        </p:nvSpPr>
        <p:spPr>
          <a:xfrm>
            <a:off x="833005" y="1038564"/>
            <a:ext cx="567534" cy="553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790" y="0"/>
                  <a:pt x="0" y="4790"/>
                  <a:pt x="0" y="10800"/>
                </a:cubicBezTo>
                <a:cubicBezTo>
                  <a:pt x="0" y="16810"/>
                  <a:pt x="4790" y="21600"/>
                  <a:pt x="10800" y="21600"/>
                </a:cubicBezTo>
                <a:cubicBezTo>
                  <a:pt x="16810" y="21600"/>
                  <a:pt x="21600" y="16810"/>
                  <a:pt x="21600" y="10800"/>
                </a:cubicBezTo>
                <a:cubicBezTo>
                  <a:pt x="21600" y="4790"/>
                  <a:pt x="16810" y="0"/>
                  <a:pt x="10800" y="0"/>
                </a:cubicBezTo>
                <a:close/>
                <a:moveTo>
                  <a:pt x="20018" y="10800"/>
                </a:moveTo>
                <a:cubicBezTo>
                  <a:pt x="20018" y="13195"/>
                  <a:pt x="19205" y="14822"/>
                  <a:pt x="18030" y="16403"/>
                </a:cubicBezTo>
                <a:cubicBezTo>
                  <a:pt x="17623" y="16403"/>
                  <a:pt x="17217" y="15590"/>
                  <a:pt x="17623" y="14822"/>
                </a:cubicBezTo>
                <a:cubicBezTo>
                  <a:pt x="18030" y="14008"/>
                  <a:pt x="18030" y="12427"/>
                  <a:pt x="18030" y="11613"/>
                </a:cubicBezTo>
                <a:cubicBezTo>
                  <a:pt x="18030" y="10800"/>
                  <a:pt x="17623" y="9218"/>
                  <a:pt x="16810" y="9218"/>
                </a:cubicBezTo>
                <a:cubicBezTo>
                  <a:pt x="15635" y="9218"/>
                  <a:pt x="15228" y="9218"/>
                  <a:pt x="14415" y="8044"/>
                </a:cubicBezTo>
                <a:cubicBezTo>
                  <a:pt x="13602" y="5603"/>
                  <a:pt x="16810" y="5197"/>
                  <a:pt x="15635" y="3977"/>
                </a:cubicBezTo>
                <a:cubicBezTo>
                  <a:pt x="15228" y="3615"/>
                  <a:pt x="13602" y="5197"/>
                  <a:pt x="13240" y="2802"/>
                </a:cubicBezTo>
                <a:lnTo>
                  <a:pt x="13602" y="2395"/>
                </a:lnTo>
                <a:cubicBezTo>
                  <a:pt x="17217" y="3615"/>
                  <a:pt x="20018" y="6778"/>
                  <a:pt x="20018" y="10800"/>
                </a:cubicBezTo>
                <a:close/>
                <a:moveTo>
                  <a:pt x="9580" y="1988"/>
                </a:moveTo>
                <a:cubicBezTo>
                  <a:pt x="9218" y="2395"/>
                  <a:pt x="8767" y="2395"/>
                  <a:pt x="8405" y="2802"/>
                </a:cubicBezTo>
                <a:cubicBezTo>
                  <a:pt x="7592" y="3615"/>
                  <a:pt x="7185" y="3208"/>
                  <a:pt x="6778" y="3977"/>
                </a:cubicBezTo>
                <a:cubicBezTo>
                  <a:pt x="6372" y="4790"/>
                  <a:pt x="5197" y="5603"/>
                  <a:pt x="5197" y="6010"/>
                </a:cubicBezTo>
                <a:cubicBezTo>
                  <a:pt x="5197" y="6417"/>
                  <a:pt x="6010" y="7185"/>
                  <a:pt x="6010" y="7185"/>
                </a:cubicBezTo>
                <a:cubicBezTo>
                  <a:pt x="6372" y="6778"/>
                  <a:pt x="7185" y="6778"/>
                  <a:pt x="7998" y="7185"/>
                </a:cubicBezTo>
                <a:cubicBezTo>
                  <a:pt x="8405" y="7185"/>
                  <a:pt x="12427" y="7637"/>
                  <a:pt x="11207" y="10800"/>
                </a:cubicBezTo>
                <a:cubicBezTo>
                  <a:pt x="10800" y="12020"/>
                  <a:pt x="8767" y="11613"/>
                  <a:pt x="8405" y="13195"/>
                </a:cubicBezTo>
                <a:cubicBezTo>
                  <a:pt x="8405" y="13602"/>
                  <a:pt x="8405" y="14822"/>
                  <a:pt x="7998" y="15228"/>
                </a:cubicBezTo>
                <a:cubicBezTo>
                  <a:pt x="7998" y="15590"/>
                  <a:pt x="8405" y="17623"/>
                  <a:pt x="7998" y="17623"/>
                </a:cubicBezTo>
                <a:cubicBezTo>
                  <a:pt x="7592" y="17623"/>
                  <a:pt x="6010" y="15590"/>
                  <a:pt x="6010" y="15590"/>
                </a:cubicBezTo>
                <a:cubicBezTo>
                  <a:pt x="6010" y="15228"/>
                  <a:pt x="5603" y="14008"/>
                  <a:pt x="5603" y="12833"/>
                </a:cubicBezTo>
                <a:cubicBezTo>
                  <a:pt x="5603" y="12020"/>
                  <a:pt x="3977" y="12020"/>
                  <a:pt x="3977" y="10800"/>
                </a:cubicBezTo>
                <a:cubicBezTo>
                  <a:pt x="3977" y="9625"/>
                  <a:pt x="4790" y="8812"/>
                  <a:pt x="4790" y="8405"/>
                </a:cubicBezTo>
                <a:cubicBezTo>
                  <a:pt x="4383" y="7637"/>
                  <a:pt x="2802" y="7637"/>
                  <a:pt x="2395" y="7637"/>
                </a:cubicBezTo>
                <a:cubicBezTo>
                  <a:pt x="3615" y="4383"/>
                  <a:pt x="6372" y="2395"/>
                  <a:pt x="9580" y="1988"/>
                </a:cubicBezTo>
                <a:close/>
                <a:moveTo>
                  <a:pt x="7998" y="19612"/>
                </a:moveTo>
                <a:cubicBezTo>
                  <a:pt x="8405" y="19205"/>
                  <a:pt x="8405" y="18798"/>
                  <a:pt x="9218" y="18798"/>
                </a:cubicBezTo>
                <a:cubicBezTo>
                  <a:pt x="9580" y="18798"/>
                  <a:pt x="9987" y="18798"/>
                  <a:pt x="10800" y="18392"/>
                </a:cubicBezTo>
                <a:cubicBezTo>
                  <a:pt x="11207" y="18392"/>
                  <a:pt x="12427" y="17985"/>
                  <a:pt x="13240" y="17623"/>
                </a:cubicBezTo>
                <a:cubicBezTo>
                  <a:pt x="14008" y="17623"/>
                  <a:pt x="15635" y="17985"/>
                  <a:pt x="15997" y="18392"/>
                </a:cubicBezTo>
                <a:cubicBezTo>
                  <a:pt x="14415" y="19612"/>
                  <a:pt x="12833" y="20018"/>
                  <a:pt x="10800" y="20018"/>
                </a:cubicBezTo>
                <a:cubicBezTo>
                  <a:pt x="9987" y="20018"/>
                  <a:pt x="8767" y="20018"/>
                  <a:pt x="7998" y="1961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  <p:sp>
        <p:nvSpPr>
          <p:cNvPr id="44" name="Forma"/>
          <p:cNvSpPr/>
          <p:nvPr/>
        </p:nvSpPr>
        <p:spPr>
          <a:xfrm>
            <a:off x="829500" y="4042541"/>
            <a:ext cx="571039" cy="476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48" y="0"/>
                </a:moveTo>
                <a:cubicBezTo>
                  <a:pt x="2308" y="0"/>
                  <a:pt x="2308" y="0"/>
                  <a:pt x="2308" y="0"/>
                </a:cubicBezTo>
                <a:cubicBezTo>
                  <a:pt x="1132" y="0"/>
                  <a:pt x="0" y="846"/>
                  <a:pt x="0" y="2190"/>
                </a:cubicBezTo>
                <a:cubicBezTo>
                  <a:pt x="0" y="15876"/>
                  <a:pt x="0" y="15876"/>
                  <a:pt x="0" y="15876"/>
                </a:cubicBezTo>
                <a:cubicBezTo>
                  <a:pt x="0" y="17171"/>
                  <a:pt x="740" y="18514"/>
                  <a:pt x="1916" y="18962"/>
                </a:cubicBezTo>
                <a:cubicBezTo>
                  <a:pt x="6968" y="19858"/>
                  <a:pt x="6968" y="19858"/>
                  <a:pt x="6968" y="19858"/>
                </a:cubicBezTo>
                <a:cubicBezTo>
                  <a:pt x="6968" y="19858"/>
                  <a:pt x="2700" y="21600"/>
                  <a:pt x="5356" y="21600"/>
                </a:cubicBezTo>
                <a:cubicBezTo>
                  <a:pt x="16200" y="21600"/>
                  <a:pt x="16200" y="21600"/>
                  <a:pt x="16200" y="21600"/>
                </a:cubicBezTo>
                <a:cubicBezTo>
                  <a:pt x="18900" y="21600"/>
                  <a:pt x="14632" y="19858"/>
                  <a:pt x="14632" y="19858"/>
                </a:cubicBezTo>
                <a:cubicBezTo>
                  <a:pt x="19640" y="18962"/>
                  <a:pt x="19640" y="18962"/>
                  <a:pt x="19640" y="18962"/>
                </a:cubicBezTo>
                <a:cubicBezTo>
                  <a:pt x="20860" y="18514"/>
                  <a:pt x="21600" y="17171"/>
                  <a:pt x="21600" y="15876"/>
                </a:cubicBezTo>
                <a:cubicBezTo>
                  <a:pt x="21600" y="2190"/>
                  <a:pt x="21600" y="2190"/>
                  <a:pt x="21600" y="2190"/>
                </a:cubicBezTo>
                <a:cubicBezTo>
                  <a:pt x="21600" y="846"/>
                  <a:pt x="20468" y="0"/>
                  <a:pt x="19248" y="0"/>
                </a:cubicBezTo>
                <a:close/>
                <a:moveTo>
                  <a:pt x="19248" y="15876"/>
                </a:moveTo>
                <a:cubicBezTo>
                  <a:pt x="2308" y="15876"/>
                  <a:pt x="2308" y="15876"/>
                  <a:pt x="2308" y="15876"/>
                </a:cubicBezTo>
                <a:cubicBezTo>
                  <a:pt x="2308" y="2190"/>
                  <a:pt x="2308" y="2190"/>
                  <a:pt x="2308" y="2190"/>
                </a:cubicBezTo>
                <a:cubicBezTo>
                  <a:pt x="19248" y="2190"/>
                  <a:pt x="19248" y="2190"/>
                  <a:pt x="19248" y="2190"/>
                </a:cubicBezTo>
                <a:lnTo>
                  <a:pt x="19248" y="15876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768263" y="2208543"/>
            <a:ext cx="3727045" cy="169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Capacità</a:t>
            </a:r>
            <a:r>
              <a:rPr sz="1400" dirty="0"/>
              <a:t> di </a:t>
            </a:r>
            <a:r>
              <a:rPr sz="1400" dirty="0" err="1"/>
              <a:t>evolvere</a:t>
            </a:r>
            <a:r>
              <a:rPr sz="1400" dirty="0"/>
              <a:t> il problem solving </a:t>
            </a:r>
            <a:r>
              <a:rPr sz="1400" dirty="0" err="1"/>
              <a:t>oltre</a:t>
            </a:r>
            <a:r>
              <a:rPr sz="1400" dirty="0"/>
              <a:t> le </a:t>
            </a:r>
            <a:r>
              <a:rPr sz="1400" dirty="0" err="1"/>
              <a:t>tradizionali</a:t>
            </a:r>
            <a:r>
              <a:rPr sz="1400" dirty="0"/>
              <a:t> </a:t>
            </a:r>
            <a:r>
              <a:rPr sz="1400" dirty="0" err="1"/>
              <a:t>modalità</a:t>
            </a:r>
            <a:r>
              <a:rPr sz="1400" dirty="0"/>
              <a:t>, </a:t>
            </a:r>
            <a:r>
              <a:rPr sz="1400" dirty="0" err="1"/>
              <a:t>essendo</a:t>
            </a:r>
            <a:r>
              <a:rPr sz="1400" dirty="0"/>
              <a:t> in </a:t>
            </a:r>
            <a:r>
              <a:rPr sz="1400" dirty="0" err="1"/>
              <a:t>grado</a:t>
            </a:r>
            <a:r>
              <a:rPr sz="1400" dirty="0"/>
              <a:t> di </a:t>
            </a:r>
            <a:r>
              <a:rPr sz="1400" dirty="0" err="1"/>
              <a:t>analizzare</a:t>
            </a:r>
            <a:r>
              <a:rPr sz="1400" dirty="0"/>
              <a:t> domini e </a:t>
            </a:r>
            <a:r>
              <a:rPr sz="1400" dirty="0" err="1"/>
              <a:t>contesti</a:t>
            </a:r>
            <a:r>
              <a:rPr sz="1400" dirty="0"/>
              <a:t> </a:t>
            </a:r>
            <a:r>
              <a:rPr sz="1400" dirty="0" err="1"/>
              <a:t>complessi</a:t>
            </a:r>
            <a:r>
              <a:rPr sz="1400" dirty="0"/>
              <a:t> in </a:t>
            </a:r>
            <a:r>
              <a:rPr sz="1400" dirty="0" err="1"/>
              <a:t>modalità</a:t>
            </a:r>
            <a:r>
              <a:rPr sz="1400" dirty="0"/>
              <a:t> </a:t>
            </a:r>
            <a:r>
              <a:rPr sz="1400" dirty="0" err="1"/>
              <a:t>analitiche</a:t>
            </a:r>
            <a:r>
              <a:rPr sz="1400" dirty="0"/>
              <a:t> e </a:t>
            </a:r>
            <a:r>
              <a:rPr sz="1400" dirty="0" err="1"/>
              <a:t>facilmente</a:t>
            </a:r>
            <a:r>
              <a:rPr sz="1400" dirty="0"/>
              <a:t> </a:t>
            </a:r>
            <a:r>
              <a:rPr sz="1400" dirty="0" err="1"/>
              <a:t>traducibili</a:t>
            </a:r>
            <a:r>
              <a:rPr sz="1400" dirty="0"/>
              <a:t> in </a:t>
            </a:r>
            <a:r>
              <a:rPr sz="1400" dirty="0" err="1"/>
              <a:t>processi</a:t>
            </a:r>
            <a:r>
              <a:rPr sz="1400" dirty="0"/>
              <a:t> </a:t>
            </a:r>
            <a:r>
              <a:rPr sz="1400" dirty="0" err="1"/>
              <a:t>algoritmici</a:t>
            </a:r>
            <a:r>
              <a:rPr sz="1400" dirty="0"/>
              <a:t>.</a:t>
            </a:r>
          </a:p>
        </p:txBody>
      </p:sp>
      <p:sp>
        <p:nvSpPr>
          <p:cNvPr id="49" name="Improve"/>
          <p:cNvSpPr txBox="1"/>
          <p:nvPr/>
        </p:nvSpPr>
        <p:spPr>
          <a:xfrm>
            <a:off x="768263" y="1794550"/>
            <a:ext cx="272497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 err="1"/>
              <a:t>Pensiero</a:t>
            </a:r>
            <a:r>
              <a:rPr sz="2000" b="1" dirty="0"/>
              <a:t> </a:t>
            </a:r>
            <a:r>
              <a:rPr sz="2000" b="1" dirty="0" err="1"/>
              <a:t>computazionale</a:t>
            </a:r>
            <a:endParaRPr sz="2000" b="1" dirty="0"/>
          </a:p>
        </p:txBody>
      </p:sp>
      <p:sp>
        <p:nvSpPr>
          <p:cNvPr id="50" name="Premium Features"/>
          <p:cNvSpPr txBox="1"/>
          <p:nvPr/>
        </p:nvSpPr>
        <p:spPr>
          <a:xfrm>
            <a:off x="823138" y="254404"/>
            <a:ext cx="8320862" cy="60939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 anchor="t">
            <a:normAutofit lnSpcReduction="10000"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3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Leadership scientifico-umanistica</a:t>
            </a:r>
            <a:endParaRPr dirty="0"/>
          </a:p>
        </p:txBody>
      </p:sp>
      <p:sp>
        <p:nvSpPr>
          <p:cNvPr id="53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741482" y="5059307"/>
            <a:ext cx="7470420" cy="1045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Capacità</a:t>
            </a:r>
            <a:r>
              <a:rPr sz="1400" dirty="0"/>
              <a:t> di </a:t>
            </a:r>
            <a:r>
              <a:rPr sz="1400" dirty="0" err="1"/>
              <a:t>guidare</a:t>
            </a:r>
            <a:r>
              <a:rPr sz="1400" dirty="0"/>
              <a:t> team </a:t>
            </a:r>
            <a:r>
              <a:rPr sz="1400" dirty="0" err="1"/>
              <a:t>liquidi</a:t>
            </a:r>
            <a:r>
              <a:rPr sz="1400" dirty="0"/>
              <a:t> e </a:t>
            </a:r>
            <a:r>
              <a:rPr sz="1400" dirty="0" err="1"/>
              <a:t>distribuiti</a:t>
            </a:r>
            <a:r>
              <a:rPr sz="1400" dirty="0"/>
              <a:t>, </a:t>
            </a:r>
            <a:r>
              <a:rPr sz="1400" dirty="0" err="1"/>
              <a:t>esercitando</a:t>
            </a:r>
            <a:r>
              <a:rPr sz="1400" dirty="0"/>
              <a:t> </a:t>
            </a:r>
            <a:r>
              <a:rPr sz="1400" dirty="0" err="1"/>
              <a:t>l’innovazione</a:t>
            </a:r>
            <a:r>
              <a:rPr sz="1400" dirty="0"/>
              <a:t> a tutti </a:t>
            </a:r>
            <a:r>
              <a:rPr sz="1400" dirty="0" err="1"/>
              <a:t>i</a:t>
            </a:r>
            <a:r>
              <a:rPr sz="1400" dirty="0"/>
              <a:t> </a:t>
            </a:r>
            <a:r>
              <a:rPr sz="1400" dirty="0" err="1"/>
              <a:t>livelli</a:t>
            </a:r>
            <a:r>
              <a:rPr sz="1400" dirty="0"/>
              <a:t> </a:t>
            </a:r>
            <a:r>
              <a:rPr sz="1400" dirty="0" err="1"/>
              <a:t>attraverso</a:t>
            </a:r>
            <a:r>
              <a:rPr sz="1400" dirty="0"/>
              <a:t> un </a:t>
            </a:r>
            <a:r>
              <a:rPr sz="1400" dirty="0" err="1"/>
              <a:t>approccio</a:t>
            </a:r>
            <a:r>
              <a:rPr sz="1400" dirty="0"/>
              <a:t> </a:t>
            </a:r>
            <a:r>
              <a:rPr sz="1400" dirty="0" err="1"/>
              <a:t>basato</a:t>
            </a:r>
            <a:r>
              <a:rPr sz="1400" dirty="0"/>
              <a:t> </a:t>
            </a:r>
            <a:r>
              <a:rPr sz="1400" dirty="0" err="1"/>
              <a:t>su</a:t>
            </a:r>
            <a:r>
              <a:rPr sz="1400" dirty="0"/>
              <a:t> </a:t>
            </a:r>
            <a:r>
              <a:rPr sz="1400" dirty="0" err="1"/>
              <a:t>esperimenti</a:t>
            </a:r>
            <a:r>
              <a:rPr sz="1400" dirty="0"/>
              <a:t>: il </a:t>
            </a:r>
            <a:r>
              <a:rPr sz="1400" dirty="0" err="1"/>
              <a:t>processo</a:t>
            </a:r>
            <a:r>
              <a:rPr sz="1400" dirty="0"/>
              <a:t> è </a:t>
            </a:r>
            <a:r>
              <a:rPr sz="1400" dirty="0" err="1"/>
              <a:t>descrivibile</a:t>
            </a:r>
            <a:r>
              <a:rPr sz="1400" dirty="0"/>
              <a:t> come </a:t>
            </a:r>
            <a:r>
              <a:rPr sz="1400" dirty="0" err="1"/>
              <a:t>assunzioni</a:t>
            </a:r>
            <a:r>
              <a:rPr sz="1400" dirty="0"/>
              <a:t>, </a:t>
            </a:r>
            <a:r>
              <a:rPr sz="1400" dirty="0" err="1"/>
              <a:t>prototipi</a:t>
            </a:r>
            <a:r>
              <a:rPr sz="1400" dirty="0"/>
              <a:t>, </a:t>
            </a:r>
            <a:r>
              <a:rPr sz="1400" dirty="0" err="1"/>
              <a:t>verifica</a:t>
            </a:r>
            <a:r>
              <a:rPr sz="1400" dirty="0"/>
              <a:t>, </a:t>
            </a:r>
            <a:r>
              <a:rPr sz="1400" dirty="0" err="1"/>
              <a:t>misurazione</a:t>
            </a:r>
            <a:r>
              <a:rPr sz="1400" dirty="0"/>
              <a:t>, </a:t>
            </a:r>
            <a:r>
              <a:rPr sz="1400" dirty="0" err="1"/>
              <a:t>validazione</a:t>
            </a:r>
            <a:r>
              <a:rPr sz="1400" dirty="0"/>
              <a:t> o </a:t>
            </a:r>
            <a:r>
              <a:rPr sz="1400" dirty="0" err="1"/>
              <a:t>rifiuto</a:t>
            </a:r>
            <a:r>
              <a:rPr sz="1400" dirty="0"/>
              <a:t> </a:t>
            </a:r>
            <a:r>
              <a:rPr sz="1400" dirty="0" err="1"/>
              <a:t>delle</a:t>
            </a:r>
            <a:r>
              <a:rPr sz="1400" dirty="0"/>
              <a:t> </a:t>
            </a:r>
            <a:r>
              <a:rPr sz="1400" dirty="0" err="1"/>
              <a:t>assunzioni</a:t>
            </a:r>
            <a:r>
              <a:rPr sz="1400" dirty="0"/>
              <a:t> </a:t>
            </a:r>
            <a:r>
              <a:rPr sz="1400" dirty="0" err="1"/>
              <a:t>iniziali</a:t>
            </a:r>
            <a:r>
              <a:rPr sz="1400" dirty="0"/>
              <a:t>.</a:t>
            </a:r>
          </a:p>
        </p:txBody>
      </p:sp>
      <p:sp>
        <p:nvSpPr>
          <p:cNvPr id="54" name="Improve"/>
          <p:cNvSpPr txBox="1"/>
          <p:nvPr/>
        </p:nvSpPr>
        <p:spPr>
          <a:xfrm>
            <a:off x="741482" y="4731129"/>
            <a:ext cx="225420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/>
              <a:t>Experiment mindset </a:t>
            </a:r>
          </a:p>
        </p:txBody>
      </p:sp>
      <p:sp>
        <p:nvSpPr>
          <p:cNvPr id="55" name="Frequently, your initial font choice is taken out of your hands; companies often specify a typeface, or even a set of fonts, as part of their brand"/>
          <p:cNvSpPr txBox="1"/>
          <p:nvPr/>
        </p:nvSpPr>
        <p:spPr>
          <a:xfrm>
            <a:off x="4684088" y="2208543"/>
            <a:ext cx="4607396" cy="1686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372" tIns="54372" rIns="54372" bIns="54372">
            <a:spAutoFit/>
          </a:bodyPr>
          <a:lstStyle>
            <a:defPPr>
              <a:defRPr lang="en-150"/>
            </a:defPPr>
            <a:lvl1pPr defTabSz="1087636"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000000"/>
                </a:solidFill>
              </a:defRPr>
            </a:lvl1pPr>
          </a:lstStyle>
          <a:p>
            <a:r>
              <a:rPr sz="1400" dirty="0" err="1"/>
              <a:t>Diverso</a:t>
            </a:r>
            <a:r>
              <a:rPr sz="1400" dirty="0"/>
              <a:t> </a:t>
            </a:r>
            <a:r>
              <a:rPr sz="1400" dirty="0" err="1"/>
              <a:t>paradigma</a:t>
            </a:r>
            <a:r>
              <a:rPr sz="1400" dirty="0"/>
              <a:t> di leadership in cui il manager </a:t>
            </a:r>
            <a:r>
              <a:rPr sz="1400" dirty="0" err="1"/>
              <a:t>conserva</a:t>
            </a:r>
            <a:r>
              <a:rPr sz="1400" dirty="0"/>
              <a:t> </a:t>
            </a:r>
            <a:r>
              <a:rPr sz="1400" dirty="0" err="1"/>
              <a:t>tutta</a:t>
            </a:r>
            <a:r>
              <a:rPr sz="1400" dirty="0"/>
              <a:t> la </a:t>
            </a:r>
            <a:r>
              <a:rPr sz="1400" dirty="0" err="1"/>
              <a:t>sua</a:t>
            </a:r>
            <a:r>
              <a:rPr sz="1400" dirty="0"/>
              <a:t> </a:t>
            </a:r>
            <a:r>
              <a:rPr sz="1400" dirty="0" err="1"/>
              <a:t>funzione</a:t>
            </a:r>
            <a:r>
              <a:rPr sz="1400" dirty="0"/>
              <a:t> di </a:t>
            </a:r>
            <a:r>
              <a:rPr sz="1400" dirty="0" err="1"/>
              <a:t>guida</a:t>
            </a:r>
            <a:r>
              <a:rPr sz="1400" dirty="0"/>
              <a:t> ma la </a:t>
            </a:r>
            <a:r>
              <a:rPr sz="1400" dirty="0" err="1"/>
              <a:t>arricchisce</a:t>
            </a:r>
            <a:r>
              <a:rPr sz="1400" dirty="0"/>
              <a:t> con la </a:t>
            </a:r>
            <a:r>
              <a:rPr sz="1400" dirty="0" err="1"/>
              <a:t>funzione</a:t>
            </a:r>
            <a:r>
              <a:rPr sz="1400" dirty="0"/>
              <a:t> di </a:t>
            </a:r>
            <a:r>
              <a:rPr sz="1400" dirty="0" err="1"/>
              <a:t>supporto</a:t>
            </a:r>
            <a:r>
              <a:rPr sz="1400" dirty="0"/>
              <a:t>, di </a:t>
            </a:r>
            <a:r>
              <a:rPr sz="1400" dirty="0" err="1"/>
              <a:t>facilitazione</a:t>
            </a:r>
            <a:r>
              <a:rPr sz="1400" dirty="0"/>
              <a:t>, per far </a:t>
            </a:r>
            <a:r>
              <a:rPr sz="1400" dirty="0" err="1"/>
              <a:t>sì</a:t>
            </a:r>
            <a:r>
              <a:rPr sz="1400" dirty="0"/>
              <a:t> </a:t>
            </a:r>
            <a:r>
              <a:rPr sz="1400" dirty="0" err="1"/>
              <a:t>che</a:t>
            </a:r>
            <a:r>
              <a:rPr sz="1400" dirty="0"/>
              <a:t> </a:t>
            </a:r>
            <a:r>
              <a:rPr sz="1400" dirty="0" err="1"/>
              <a:t>i</a:t>
            </a:r>
            <a:r>
              <a:rPr sz="1400" dirty="0"/>
              <a:t> </a:t>
            </a:r>
            <a:r>
              <a:rPr sz="1400" dirty="0" err="1"/>
              <a:t>collaboratori</a:t>
            </a:r>
            <a:r>
              <a:rPr sz="1400" dirty="0"/>
              <a:t> </a:t>
            </a:r>
            <a:r>
              <a:rPr sz="1400" dirty="0" err="1"/>
              <a:t>raggiungano</a:t>
            </a:r>
            <a:r>
              <a:rPr sz="1400" dirty="0"/>
              <a:t> </a:t>
            </a:r>
            <a:r>
              <a:rPr sz="1400" dirty="0" err="1"/>
              <a:t>gli</a:t>
            </a:r>
            <a:r>
              <a:rPr sz="1400" dirty="0"/>
              <a:t> </a:t>
            </a:r>
            <a:r>
              <a:rPr sz="1400" dirty="0" err="1"/>
              <a:t>obiettivi</a:t>
            </a:r>
            <a:r>
              <a:rPr sz="1400" dirty="0"/>
              <a:t> </a:t>
            </a:r>
            <a:r>
              <a:rPr sz="1400" dirty="0" err="1"/>
              <a:t>migliorando</a:t>
            </a:r>
            <a:r>
              <a:rPr sz="1400" dirty="0"/>
              <a:t> se </a:t>
            </a:r>
            <a:r>
              <a:rPr sz="1400" dirty="0" err="1"/>
              <a:t>stessi</a:t>
            </a:r>
            <a:r>
              <a:rPr sz="1400" dirty="0"/>
              <a:t> e le </a:t>
            </a:r>
            <a:r>
              <a:rPr sz="1400" dirty="0" err="1"/>
              <a:t>loro</a:t>
            </a:r>
            <a:r>
              <a:rPr sz="1400" dirty="0"/>
              <a:t> performance.</a:t>
            </a:r>
          </a:p>
        </p:txBody>
      </p:sp>
      <p:sp>
        <p:nvSpPr>
          <p:cNvPr id="56" name="Improve"/>
          <p:cNvSpPr txBox="1"/>
          <p:nvPr/>
        </p:nvSpPr>
        <p:spPr>
          <a:xfrm>
            <a:off x="4684088" y="1794550"/>
            <a:ext cx="2033247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859" tIns="22859" rIns="22859" bIns="22859" anchor="ctr">
            <a:spAutoFit/>
          </a:bodyPr>
          <a:lstStyle>
            <a:lvl1pPr>
              <a:defRPr sz="4000"/>
            </a:lvl1pPr>
          </a:lstStyle>
          <a:p>
            <a:r>
              <a:rPr sz="2000" b="1" dirty="0"/>
              <a:t>Servant leadership</a:t>
            </a:r>
          </a:p>
        </p:txBody>
      </p:sp>
      <p:sp>
        <p:nvSpPr>
          <p:cNvPr id="58" name="Forma"/>
          <p:cNvSpPr/>
          <p:nvPr/>
        </p:nvSpPr>
        <p:spPr>
          <a:xfrm>
            <a:off x="4684088" y="1275745"/>
            <a:ext cx="564801" cy="4261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1600" y="21600"/>
                  <a:pt x="21600" y="16772"/>
                  <a:pt x="21165" y="16324"/>
                </a:cubicBezTo>
                <a:cubicBezTo>
                  <a:pt x="20818" y="15876"/>
                  <a:pt x="20079" y="15030"/>
                  <a:pt x="18471" y="14582"/>
                </a:cubicBezTo>
                <a:cubicBezTo>
                  <a:pt x="16950" y="13687"/>
                  <a:pt x="16167" y="12791"/>
                  <a:pt x="16167" y="11497"/>
                </a:cubicBezTo>
                <a:cubicBezTo>
                  <a:pt x="16167" y="10601"/>
                  <a:pt x="16950" y="11049"/>
                  <a:pt x="16950" y="9755"/>
                </a:cubicBezTo>
                <a:cubicBezTo>
                  <a:pt x="16950" y="8859"/>
                  <a:pt x="17732" y="9755"/>
                  <a:pt x="17732" y="7913"/>
                </a:cubicBezTo>
                <a:cubicBezTo>
                  <a:pt x="17732" y="7515"/>
                  <a:pt x="17341" y="7515"/>
                  <a:pt x="17341" y="7515"/>
                </a:cubicBezTo>
                <a:cubicBezTo>
                  <a:pt x="17341" y="7515"/>
                  <a:pt x="17732" y="6619"/>
                  <a:pt x="17732" y="5724"/>
                </a:cubicBezTo>
                <a:cubicBezTo>
                  <a:pt x="17732" y="4877"/>
                  <a:pt x="17341" y="3086"/>
                  <a:pt x="15037" y="3086"/>
                </a:cubicBezTo>
                <a:cubicBezTo>
                  <a:pt x="12734" y="3086"/>
                  <a:pt x="12343" y="4877"/>
                  <a:pt x="12343" y="5724"/>
                </a:cubicBezTo>
                <a:cubicBezTo>
                  <a:pt x="12343" y="6619"/>
                  <a:pt x="12734" y="7515"/>
                  <a:pt x="12734" y="7515"/>
                </a:cubicBezTo>
                <a:cubicBezTo>
                  <a:pt x="12734" y="7515"/>
                  <a:pt x="12343" y="7515"/>
                  <a:pt x="12343" y="7913"/>
                </a:cubicBezTo>
                <a:cubicBezTo>
                  <a:pt x="12343" y="9755"/>
                  <a:pt x="12734" y="8859"/>
                  <a:pt x="13125" y="9755"/>
                </a:cubicBezTo>
                <a:cubicBezTo>
                  <a:pt x="13125" y="11049"/>
                  <a:pt x="13516" y="10601"/>
                  <a:pt x="13516" y="11497"/>
                </a:cubicBezTo>
                <a:cubicBezTo>
                  <a:pt x="13516" y="12393"/>
                  <a:pt x="13516" y="13239"/>
                  <a:pt x="12734" y="13687"/>
                </a:cubicBezTo>
                <a:cubicBezTo>
                  <a:pt x="16167" y="15876"/>
                  <a:pt x="16559" y="15876"/>
                  <a:pt x="16559" y="18116"/>
                </a:cubicBezTo>
                <a:cubicBezTo>
                  <a:pt x="16559" y="21600"/>
                  <a:pt x="16559" y="21600"/>
                  <a:pt x="16559" y="21600"/>
                </a:cubicBezTo>
                <a:lnTo>
                  <a:pt x="21600" y="21600"/>
                </a:lnTo>
                <a:close/>
                <a:moveTo>
                  <a:pt x="11213" y="15030"/>
                </a:moveTo>
                <a:cubicBezTo>
                  <a:pt x="8866" y="14135"/>
                  <a:pt x="8127" y="13239"/>
                  <a:pt x="8127" y="11497"/>
                </a:cubicBezTo>
                <a:cubicBezTo>
                  <a:pt x="8127" y="10153"/>
                  <a:pt x="8866" y="10601"/>
                  <a:pt x="9257" y="8361"/>
                </a:cubicBezTo>
                <a:cubicBezTo>
                  <a:pt x="9257" y="7913"/>
                  <a:pt x="10039" y="8361"/>
                  <a:pt x="10039" y="6619"/>
                </a:cubicBezTo>
                <a:cubicBezTo>
                  <a:pt x="10039" y="5724"/>
                  <a:pt x="9648" y="5724"/>
                  <a:pt x="9648" y="5724"/>
                </a:cubicBezTo>
                <a:cubicBezTo>
                  <a:pt x="9648" y="5724"/>
                  <a:pt x="9648" y="4429"/>
                  <a:pt x="10039" y="3534"/>
                </a:cubicBezTo>
                <a:cubicBezTo>
                  <a:pt x="10039" y="2638"/>
                  <a:pt x="9257" y="0"/>
                  <a:pt x="6563" y="0"/>
                </a:cubicBezTo>
                <a:cubicBezTo>
                  <a:pt x="3477" y="0"/>
                  <a:pt x="3086" y="2638"/>
                  <a:pt x="3086" y="3534"/>
                </a:cubicBezTo>
                <a:cubicBezTo>
                  <a:pt x="3086" y="4429"/>
                  <a:pt x="3086" y="5724"/>
                  <a:pt x="3086" y="5724"/>
                </a:cubicBezTo>
                <a:cubicBezTo>
                  <a:pt x="3086" y="5724"/>
                  <a:pt x="3086" y="5724"/>
                  <a:pt x="3086" y="6619"/>
                </a:cubicBezTo>
                <a:cubicBezTo>
                  <a:pt x="3086" y="8361"/>
                  <a:pt x="3477" y="7913"/>
                  <a:pt x="3868" y="8361"/>
                </a:cubicBezTo>
                <a:cubicBezTo>
                  <a:pt x="3868" y="10601"/>
                  <a:pt x="4650" y="10153"/>
                  <a:pt x="4650" y="11497"/>
                </a:cubicBezTo>
                <a:cubicBezTo>
                  <a:pt x="4650" y="13239"/>
                  <a:pt x="3868" y="14135"/>
                  <a:pt x="1956" y="15030"/>
                </a:cubicBezTo>
                <a:cubicBezTo>
                  <a:pt x="1173" y="15429"/>
                  <a:pt x="0" y="15876"/>
                  <a:pt x="0" y="17220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5037" y="21600"/>
                  <a:pt x="15037" y="21600"/>
                  <a:pt x="15037" y="21600"/>
                </a:cubicBezTo>
                <a:cubicBezTo>
                  <a:pt x="15037" y="21600"/>
                  <a:pt x="15037" y="18962"/>
                  <a:pt x="15037" y="18116"/>
                </a:cubicBezTo>
                <a:cubicBezTo>
                  <a:pt x="15037" y="17220"/>
                  <a:pt x="13125" y="16324"/>
                  <a:pt x="11213" y="1503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  <p:sp>
        <p:nvSpPr>
          <p:cNvPr id="59" name="Forma"/>
          <p:cNvSpPr/>
          <p:nvPr/>
        </p:nvSpPr>
        <p:spPr>
          <a:xfrm>
            <a:off x="800758" y="1308342"/>
            <a:ext cx="582138" cy="426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6" extrusionOk="0">
                <a:moveTo>
                  <a:pt x="740" y="12439"/>
                </a:moveTo>
                <a:cubicBezTo>
                  <a:pt x="2308" y="12897"/>
                  <a:pt x="2308" y="12897"/>
                  <a:pt x="2308" y="12897"/>
                </a:cubicBezTo>
                <a:cubicBezTo>
                  <a:pt x="3484" y="10661"/>
                  <a:pt x="3484" y="10661"/>
                  <a:pt x="3484" y="10661"/>
                </a:cubicBezTo>
                <a:cubicBezTo>
                  <a:pt x="1132" y="10203"/>
                  <a:pt x="1132" y="10203"/>
                  <a:pt x="1132" y="10203"/>
                </a:cubicBezTo>
                <a:cubicBezTo>
                  <a:pt x="740" y="10203"/>
                  <a:pt x="0" y="10661"/>
                  <a:pt x="0" y="11118"/>
                </a:cubicBezTo>
                <a:cubicBezTo>
                  <a:pt x="0" y="11575"/>
                  <a:pt x="392" y="12439"/>
                  <a:pt x="740" y="12439"/>
                </a:cubicBezTo>
                <a:close/>
                <a:moveTo>
                  <a:pt x="20032" y="12897"/>
                </a:moveTo>
                <a:cubicBezTo>
                  <a:pt x="15024" y="17878"/>
                  <a:pt x="15024" y="17878"/>
                  <a:pt x="15024" y="17878"/>
                </a:cubicBezTo>
                <a:cubicBezTo>
                  <a:pt x="9624" y="12897"/>
                  <a:pt x="9624" y="12897"/>
                  <a:pt x="9624" y="12897"/>
                </a:cubicBezTo>
                <a:cubicBezTo>
                  <a:pt x="9232" y="12439"/>
                  <a:pt x="9232" y="12439"/>
                  <a:pt x="9232" y="12439"/>
                </a:cubicBezTo>
                <a:cubicBezTo>
                  <a:pt x="8448" y="12439"/>
                  <a:pt x="8448" y="12439"/>
                  <a:pt x="8448" y="12439"/>
                </a:cubicBezTo>
                <a:cubicBezTo>
                  <a:pt x="7316" y="14269"/>
                  <a:pt x="7316" y="14269"/>
                  <a:pt x="7316" y="14269"/>
                </a:cubicBezTo>
                <a:cubicBezTo>
                  <a:pt x="8448" y="14726"/>
                  <a:pt x="8448" y="14726"/>
                  <a:pt x="8448" y="14726"/>
                </a:cubicBezTo>
                <a:cubicBezTo>
                  <a:pt x="14676" y="20114"/>
                  <a:pt x="14676" y="20114"/>
                  <a:pt x="14676" y="20114"/>
                </a:cubicBezTo>
                <a:cubicBezTo>
                  <a:pt x="14676" y="20571"/>
                  <a:pt x="15024" y="20571"/>
                  <a:pt x="15024" y="20571"/>
                </a:cubicBezTo>
                <a:cubicBezTo>
                  <a:pt x="15416" y="20571"/>
                  <a:pt x="15808" y="20571"/>
                  <a:pt x="15808" y="20114"/>
                </a:cubicBezTo>
                <a:cubicBezTo>
                  <a:pt x="21208" y="14726"/>
                  <a:pt x="21208" y="14726"/>
                  <a:pt x="21208" y="14726"/>
                </a:cubicBezTo>
                <a:cubicBezTo>
                  <a:pt x="21600" y="14269"/>
                  <a:pt x="21600" y="13354"/>
                  <a:pt x="21208" y="12897"/>
                </a:cubicBezTo>
                <a:cubicBezTo>
                  <a:pt x="20816" y="12439"/>
                  <a:pt x="20424" y="12439"/>
                  <a:pt x="20032" y="12897"/>
                </a:cubicBezTo>
                <a:close/>
                <a:moveTo>
                  <a:pt x="9232" y="7052"/>
                </a:moveTo>
                <a:cubicBezTo>
                  <a:pt x="14676" y="11118"/>
                  <a:pt x="14676" y="11118"/>
                  <a:pt x="14676" y="11118"/>
                </a:cubicBezTo>
                <a:cubicBezTo>
                  <a:pt x="15024" y="11575"/>
                  <a:pt x="15808" y="11575"/>
                  <a:pt x="16200" y="10661"/>
                </a:cubicBezTo>
                <a:cubicBezTo>
                  <a:pt x="21600" y="1665"/>
                  <a:pt x="21600" y="1665"/>
                  <a:pt x="21600" y="1665"/>
                </a:cubicBezTo>
                <a:cubicBezTo>
                  <a:pt x="21600" y="1207"/>
                  <a:pt x="21600" y="343"/>
                  <a:pt x="21208" y="343"/>
                </a:cubicBezTo>
                <a:cubicBezTo>
                  <a:pt x="20816" y="-114"/>
                  <a:pt x="20032" y="-114"/>
                  <a:pt x="19684" y="343"/>
                </a:cubicBezTo>
                <a:cubicBezTo>
                  <a:pt x="15024" y="8882"/>
                  <a:pt x="15024" y="8882"/>
                  <a:pt x="15024" y="8882"/>
                </a:cubicBezTo>
                <a:cubicBezTo>
                  <a:pt x="9624" y="4816"/>
                  <a:pt x="9624" y="4816"/>
                  <a:pt x="9624" y="4816"/>
                </a:cubicBezTo>
                <a:cubicBezTo>
                  <a:pt x="9232" y="4358"/>
                  <a:pt x="9232" y="4358"/>
                  <a:pt x="8840" y="4358"/>
                </a:cubicBezTo>
                <a:cubicBezTo>
                  <a:pt x="8448" y="4816"/>
                  <a:pt x="8448" y="4816"/>
                  <a:pt x="8100" y="5273"/>
                </a:cubicBezTo>
                <a:cubicBezTo>
                  <a:pt x="0" y="19707"/>
                  <a:pt x="0" y="19707"/>
                  <a:pt x="0" y="19707"/>
                </a:cubicBezTo>
                <a:cubicBezTo>
                  <a:pt x="0" y="20571"/>
                  <a:pt x="0" y="21029"/>
                  <a:pt x="392" y="21486"/>
                </a:cubicBezTo>
                <a:cubicBezTo>
                  <a:pt x="740" y="21486"/>
                  <a:pt x="740" y="21486"/>
                  <a:pt x="1132" y="21486"/>
                </a:cubicBezTo>
                <a:cubicBezTo>
                  <a:pt x="1132" y="21486"/>
                  <a:pt x="1524" y="21486"/>
                  <a:pt x="1916" y="21029"/>
                </a:cubicBezTo>
                <a:lnTo>
                  <a:pt x="9232" y="7052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  <p:sp>
        <p:nvSpPr>
          <p:cNvPr id="60" name="Forma"/>
          <p:cNvSpPr/>
          <p:nvPr/>
        </p:nvSpPr>
        <p:spPr>
          <a:xfrm>
            <a:off x="800758" y="4190562"/>
            <a:ext cx="529632" cy="4663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70" h="21600" extrusionOk="0">
                <a:moveTo>
                  <a:pt x="4299" y="16412"/>
                </a:moveTo>
                <a:cubicBezTo>
                  <a:pt x="1715" y="13129"/>
                  <a:pt x="1715" y="8418"/>
                  <a:pt x="4689" y="5135"/>
                </a:cubicBezTo>
                <a:cubicBezTo>
                  <a:pt x="6006" y="3759"/>
                  <a:pt x="7273" y="3282"/>
                  <a:pt x="8590" y="2806"/>
                </a:cubicBezTo>
                <a:cubicBezTo>
                  <a:pt x="8590" y="0"/>
                  <a:pt x="8590" y="0"/>
                  <a:pt x="8590" y="0"/>
                </a:cubicBezTo>
                <a:cubicBezTo>
                  <a:pt x="6445" y="476"/>
                  <a:pt x="4689" y="1429"/>
                  <a:pt x="2983" y="3282"/>
                </a:cubicBezTo>
                <a:cubicBezTo>
                  <a:pt x="-918" y="7518"/>
                  <a:pt x="-918" y="14082"/>
                  <a:pt x="2544" y="18318"/>
                </a:cubicBezTo>
                <a:cubicBezTo>
                  <a:pt x="837" y="20647"/>
                  <a:pt x="837" y="20647"/>
                  <a:pt x="837" y="20647"/>
                </a:cubicBezTo>
                <a:cubicBezTo>
                  <a:pt x="7273" y="21124"/>
                  <a:pt x="7273" y="21124"/>
                  <a:pt x="7273" y="21124"/>
                </a:cubicBezTo>
                <a:cubicBezTo>
                  <a:pt x="7273" y="13606"/>
                  <a:pt x="7273" y="13606"/>
                  <a:pt x="7273" y="13606"/>
                </a:cubicBezTo>
                <a:lnTo>
                  <a:pt x="4299" y="16412"/>
                </a:lnTo>
                <a:close/>
                <a:moveTo>
                  <a:pt x="12442" y="953"/>
                </a:moveTo>
                <a:cubicBezTo>
                  <a:pt x="12442" y="8418"/>
                  <a:pt x="12442" y="8418"/>
                  <a:pt x="12442" y="8418"/>
                </a:cubicBezTo>
                <a:cubicBezTo>
                  <a:pt x="15514" y="5135"/>
                  <a:pt x="15514" y="5135"/>
                  <a:pt x="15514" y="5135"/>
                </a:cubicBezTo>
                <a:cubicBezTo>
                  <a:pt x="18098" y="8418"/>
                  <a:pt x="18098" y="13606"/>
                  <a:pt x="15075" y="16888"/>
                </a:cubicBezTo>
                <a:cubicBezTo>
                  <a:pt x="14246" y="17841"/>
                  <a:pt x="12442" y="18794"/>
                  <a:pt x="11174" y="18794"/>
                </a:cubicBezTo>
                <a:cubicBezTo>
                  <a:pt x="11174" y="21600"/>
                  <a:pt x="11174" y="21600"/>
                  <a:pt x="11174" y="21600"/>
                </a:cubicBezTo>
                <a:cubicBezTo>
                  <a:pt x="13368" y="21600"/>
                  <a:pt x="15514" y="20171"/>
                  <a:pt x="16830" y="18794"/>
                </a:cubicBezTo>
                <a:cubicBezTo>
                  <a:pt x="20682" y="14559"/>
                  <a:pt x="20682" y="7518"/>
                  <a:pt x="17220" y="3282"/>
                </a:cubicBezTo>
                <a:cubicBezTo>
                  <a:pt x="19414" y="953"/>
                  <a:pt x="19414" y="953"/>
                  <a:pt x="19414" y="953"/>
                </a:cubicBezTo>
                <a:lnTo>
                  <a:pt x="12442" y="953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defTabSz="609494"/>
            <a:endParaRPr sz="9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26E81A-2C3E-5B4E-9DEA-5C6586FF4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FonDir</a:t>
            </a:r>
            <a:r>
              <a:rPr lang="it-IT" dirty="0"/>
              <a:t>: La Sfida!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8C657-DD38-7D4B-A038-BDA7C1C54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8904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E’ necessario che la stessa formazione legata alle Digital </a:t>
            </a:r>
            <a:r>
              <a:rPr lang="it-IT" b="1" dirty="0" err="1"/>
              <a:t>Skill</a:t>
            </a:r>
            <a:r>
              <a:rPr lang="it-IT" b="1" dirty="0"/>
              <a:t> diventi materia di formazione manageriale, compresa e sostenuta dalle istituzioni e dai rispettivi fondi interprofessionali per supportarne la sua diffusione e adozione.</a:t>
            </a:r>
            <a:endParaRPr lang="it-IT" dirty="0"/>
          </a:p>
          <a:p>
            <a:r>
              <a:rPr lang="it-IT" b="1" dirty="0"/>
              <a:t>Aiutare le aziende e i loro manager nella formazione di una cultura digitale </a:t>
            </a:r>
            <a:r>
              <a:rPr lang="it-IT" dirty="0"/>
              <a:t>che possa esprimersi indipendentemente dagli obiettivi di breve medi e lungo termine. </a:t>
            </a:r>
          </a:p>
          <a:p>
            <a:r>
              <a:rPr lang="it-IT" dirty="0"/>
              <a:t>Aiutare a comprendere </a:t>
            </a:r>
            <a:r>
              <a:rPr lang="it-IT" b="1" dirty="0"/>
              <a:t>opportunità e possibili minacce della trasformazione digitale</a:t>
            </a:r>
            <a:r>
              <a:rPr lang="it-IT" dirty="0"/>
              <a:t>, deve diventare quindi una priorità anche per il sistema formativo interprofessionale tout court, una </a:t>
            </a:r>
            <a:r>
              <a:rPr lang="it-IT" b="1" dirty="0"/>
              <a:t>scommessa su cui puntare tutto e da vincere assolutamente</a:t>
            </a:r>
            <a:r>
              <a:rPr lang="it-IT" dirty="0"/>
              <a:t> per garantire che internet possa essere davvero sfruttato per le sue immense possibilità ed in linea con lo spirito dei suoi padri fondatori.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918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31FFEB-95F8-AB43-ABB6-FB19A161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Scenario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D5236E-FD93-CD40-ADCF-D3E46148A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223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Il 2020 ha portato ad un </a:t>
            </a:r>
            <a:r>
              <a:rPr lang="it-IT" sz="1800" b="1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incremento verticale della domanda di servizi digitali 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(es. smart </a:t>
            </a:r>
            <a:r>
              <a:rPr lang="it-IT" sz="1800" dirty="0" err="1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working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, educazione, e-commerce, streaming), evidenziando i limiti dell'attuale infrastruttura tecnologica del paese e, al contempo, ha dato definitivo </a:t>
            </a:r>
            <a:r>
              <a:rPr lang="it-IT" sz="1800" b="1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impulso all'avvio della transizione digitale 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in tutti i settori dell'economia.</a:t>
            </a:r>
            <a:endParaRPr lang="it-IT" sz="1800" dirty="0"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L'Italia è da sempre caratterizzata da una </a:t>
            </a:r>
            <a:r>
              <a:rPr lang="it-IT" sz="1800" b="1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bassa penetrazione digitale in tutti i principali settori dell'economia: secondo l'indice DESI 2020 ci collochiamo in 25esima posizione su 28 stati UE.</a:t>
            </a:r>
            <a:endParaRPr lang="it-IT" sz="18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it-IT" sz="1800" dirty="0"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it-IT" sz="1800" b="0" i="0" dirty="0">
                <a:solidFill>
                  <a:srgbClr val="333333"/>
                </a:solidFill>
                <a:effectLst/>
              </a:rPr>
              <a:t>Dobbiamo far leva su questa </a:t>
            </a:r>
            <a:r>
              <a:rPr lang="it-IT" sz="1800" b="0" i="0" dirty="0" err="1">
                <a:solidFill>
                  <a:srgbClr val="333333"/>
                </a:solidFill>
                <a:effectLst/>
              </a:rPr>
              <a:t>realta</a:t>
            </a:r>
            <a:r>
              <a:rPr lang="it-IT" sz="1800" b="0" i="0" dirty="0">
                <a:solidFill>
                  <a:srgbClr val="333333"/>
                </a:solidFill>
                <a:effectLst/>
              </a:rPr>
              <a:t>̀ per </a:t>
            </a:r>
            <a:r>
              <a:rPr lang="it-IT" sz="1800" b="1" i="0" dirty="0">
                <a:solidFill>
                  <a:srgbClr val="333333"/>
                </a:solidFill>
                <a:effectLst/>
              </a:rPr>
              <a:t>recuperare il forte gap dell’Italia rispetto al resto d’Europa</a:t>
            </a:r>
            <a:r>
              <a:rPr lang="it-IT" sz="1800" b="0" i="0" dirty="0">
                <a:solidFill>
                  <a:srgbClr val="333333"/>
                </a:solidFill>
                <a:effectLst/>
              </a:rPr>
              <a:t> in materia di digitalizzazione dell’economia e delle </a:t>
            </a:r>
            <a:r>
              <a:rPr lang="it-IT" sz="1800" b="0" i="0" dirty="0" err="1">
                <a:solidFill>
                  <a:srgbClr val="333333"/>
                </a:solidFill>
                <a:effectLst/>
              </a:rPr>
              <a:t>societa</a:t>
            </a:r>
            <a:r>
              <a:rPr lang="it-IT" sz="1800" b="0" i="0" dirty="0">
                <a:solidFill>
                  <a:srgbClr val="333333"/>
                </a:solidFill>
                <a:effectLst/>
              </a:rPr>
              <a:t>̀. </a:t>
            </a:r>
            <a:r>
              <a:rPr lang="it-IT" sz="1800" b="1" i="0" dirty="0">
                <a:solidFill>
                  <a:srgbClr val="333333"/>
                </a:solidFill>
                <a:effectLst/>
              </a:rPr>
              <a:t>Il momento di agire è ora</a:t>
            </a:r>
            <a:r>
              <a:rPr lang="it-IT" sz="1800" b="0" i="0" dirty="0">
                <a:solidFill>
                  <a:srgbClr val="333333"/>
                </a:solidFill>
                <a:effectLst/>
              </a:rPr>
              <a:t>. Se tornassimo allo status quo ante pandemia avremmo perso, colpevolmente, un’occasione irripetibile.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0024D4-1E5F-4F35-8E58-A9C09EA05079}"/>
              </a:ext>
            </a:extLst>
          </p:cNvPr>
          <p:cNvSpPr txBox="1"/>
          <p:nvPr/>
        </p:nvSpPr>
        <p:spPr>
          <a:xfrm>
            <a:off x="1032388" y="5735337"/>
            <a:ext cx="60999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800" i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Fonte: Network Digital 360 – maggio 2021</a:t>
            </a:r>
            <a:endParaRPr lang="en-150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52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E7804-FED5-D242-8C85-FFB0BAA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968"/>
            <a:ext cx="8500479" cy="1325563"/>
          </a:xfrm>
        </p:spPr>
        <p:txBody>
          <a:bodyPr/>
          <a:lstStyle/>
          <a:p>
            <a:r>
              <a:rPr lang="it-IT" dirty="0"/>
              <a:t>Tecnologie e fattori abilitanti la trasformazione digitale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64007F-0846-7C40-9172-D6678B063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02" y="1732619"/>
            <a:ext cx="5310894" cy="4529862"/>
          </a:xfrm>
        </p:spPr>
        <p:txBody>
          <a:bodyPr>
            <a:normAutofit fontScale="47500" lnSpcReduction="20000"/>
          </a:bodyPr>
          <a:lstStyle/>
          <a:p>
            <a:r>
              <a:rPr lang="it-IT" sz="4000" dirty="0"/>
              <a:t>Big Data e Machine Learning</a:t>
            </a:r>
          </a:p>
          <a:p>
            <a:r>
              <a:rPr lang="it-IT" sz="4000" dirty="0"/>
              <a:t>Cloud, Edge Computing</a:t>
            </a:r>
          </a:p>
          <a:p>
            <a:r>
              <a:rPr lang="it-IT" sz="4000" dirty="0"/>
              <a:t>Internet of </a:t>
            </a:r>
            <a:r>
              <a:rPr lang="it-IT" sz="4000" dirty="0" err="1"/>
              <a:t>Things</a:t>
            </a:r>
            <a:r>
              <a:rPr lang="it-IT" sz="4000" dirty="0"/>
              <a:t> or </a:t>
            </a:r>
            <a:r>
              <a:rPr lang="it-IT" sz="4000" dirty="0" err="1"/>
              <a:t>Everythings</a:t>
            </a:r>
            <a:endParaRPr lang="it-IT" sz="4000" dirty="0"/>
          </a:p>
          <a:p>
            <a:r>
              <a:rPr lang="it-IT" sz="4000" dirty="0"/>
              <a:t>Intelligenza Artificiale (AI)</a:t>
            </a:r>
          </a:p>
          <a:p>
            <a:r>
              <a:rPr lang="it-IT" sz="4000" dirty="0"/>
              <a:t>3D Printing</a:t>
            </a:r>
          </a:p>
          <a:p>
            <a:r>
              <a:rPr lang="it-IT" sz="4000" dirty="0"/>
              <a:t>Robotica e droni</a:t>
            </a:r>
          </a:p>
          <a:p>
            <a:r>
              <a:rPr lang="it-IT" sz="4000" dirty="0"/>
              <a:t>Industry 4.0</a:t>
            </a:r>
          </a:p>
          <a:p>
            <a:r>
              <a:rPr lang="it-IT" sz="4000" dirty="0"/>
              <a:t>Banda </a:t>
            </a:r>
            <a:r>
              <a:rPr lang="it-IT" sz="4000" dirty="0" err="1"/>
              <a:t>ultralarga</a:t>
            </a:r>
            <a:r>
              <a:rPr lang="it-IT" sz="4000" dirty="0"/>
              <a:t> 5G</a:t>
            </a:r>
          </a:p>
          <a:p>
            <a:r>
              <a:rPr lang="it-IT" sz="4000" dirty="0"/>
              <a:t>Sicurezza digitale </a:t>
            </a:r>
          </a:p>
          <a:p>
            <a:r>
              <a:rPr lang="it-IT" sz="4000" dirty="0"/>
              <a:t>Realtà aumentata</a:t>
            </a:r>
          </a:p>
          <a:p>
            <a:r>
              <a:rPr lang="it-IT" sz="4000" dirty="0"/>
              <a:t>Blockchain e criptovalute</a:t>
            </a:r>
          </a:p>
          <a:p>
            <a:r>
              <a:rPr lang="it-IT" sz="4000" dirty="0"/>
              <a:t>Economia Circolare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20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659C14-F61A-4BA1-9AF8-5B224CF3B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238" y="1465765"/>
            <a:ext cx="5958348" cy="4887840"/>
          </a:xfrm>
        </p:spPr>
        <p:txBody>
          <a:bodyPr>
            <a:normAutofit fontScale="85000" lnSpcReduction="10000"/>
          </a:bodyPr>
          <a:lstStyle/>
          <a:p>
            <a:r>
              <a:rPr lang="it-IT" sz="2400" b="1" dirty="0"/>
              <a:t>La classe dirigente </a:t>
            </a:r>
            <a:r>
              <a:rPr lang="it-IT" sz="2400" dirty="0"/>
              <a:t>è chiamata a questa </a:t>
            </a:r>
            <a:r>
              <a:rPr lang="it-IT" sz="2400" b="1" dirty="0"/>
              <a:t>nuova ed impegnativa sfida </a:t>
            </a:r>
            <a:r>
              <a:rPr lang="it-IT" sz="2400" dirty="0"/>
              <a:t>che tocca sia il settore privato che quello pubblico.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Sfida che va affrontata con </a:t>
            </a:r>
            <a:r>
              <a:rPr lang="it-IT" sz="2400" b="1" dirty="0"/>
              <a:t>adeguata preparazione ed aggiornamento delle competenze manageriali </a:t>
            </a:r>
            <a:r>
              <a:rPr lang="it-IT" sz="2400" dirty="0"/>
              <a:t>che si devono evolvere nei contenuti e nelle conoscenze sulle nuove tecnologie, sui metodi e strumenti di trasformazione digitale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Calando il concetto in un contesto formativo si traduce con la necessità di </a:t>
            </a:r>
            <a:r>
              <a:rPr lang="it-IT" sz="2400" b="1" dirty="0"/>
              <a:t>piani di sviluppo e proposte formative mirate </a:t>
            </a:r>
            <a:r>
              <a:rPr lang="it-IT" sz="2400" dirty="0"/>
              <a:t>ad arricchire i profili dirigenziali di queste nuove competenze</a:t>
            </a:r>
            <a:endParaRPr lang="en-150" sz="24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BB1470A7-CF91-4BEA-9CDB-ECE48A4E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38" y="257175"/>
            <a:ext cx="10515600" cy="896938"/>
          </a:xfrm>
        </p:spPr>
        <p:txBody>
          <a:bodyPr>
            <a:normAutofit/>
          </a:bodyPr>
          <a:lstStyle/>
          <a:p>
            <a:r>
              <a:rPr lang="it-IT" sz="4800" dirty="0"/>
              <a:t>La sfida che ci aspetta </a:t>
            </a:r>
            <a:endParaRPr lang="en-150" sz="48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13EF64B-1457-4BD6-AA78-D2925F380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032" y="2370065"/>
            <a:ext cx="2548522" cy="223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1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A5067C-E0CA-A14D-9ED9-CE012F85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Quindi…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923348-50C3-3C48-A3A0-79CAD7521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Investimenti in formazione e aggiornamento da parte delle organizzazioni</a:t>
            </a:r>
            <a:r>
              <a:rPr lang="it-IT" dirty="0"/>
              <a:t> diventano un must. </a:t>
            </a:r>
          </a:p>
          <a:p>
            <a:r>
              <a:rPr lang="it-IT" dirty="0"/>
              <a:t>Identificare e delineare le best </a:t>
            </a:r>
            <a:r>
              <a:rPr lang="it-IT" dirty="0" err="1"/>
              <a:t>practices</a:t>
            </a:r>
            <a:r>
              <a:rPr lang="it-IT" dirty="0"/>
              <a:t> che le aziende possono seguire per sviluppare le skills per la trasformazione digitale: la base di partenza è l’analisi del fabbisogno interno cui deve seguire un piano strutturato di creazione delle </a:t>
            </a:r>
            <a:r>
              <a:rPr lang="it-IT" b="1" dirty="0">
                <a:solidFill>
                  <a:schemeClr val="tx1"/>
                </a:solidFill>
              </a:rPr>
              <a:t>cultura digitale </a:t>
            </a:r>
            <a:r>
              <a:rPr lang="it-IT" dirty="0"/>
              <a:t>e piani di sviluppo delle </a:t>
            </a:r>
            <a:r>
              <a:rPr lang="it-IT" b="1" dirty="0">
                <a:solidFill>
                  <a:schemeClr val="tx1"/>
                </a:solidFill>
              </a:rPr>
              <a:t>conoscenze e competenze digitali</a:t>
            </a:r>
          </a:p>
          <a:p>
            <a:r>
              <a:rPr lang="it-IT" dirty="0">
                <a:solidFill>
                  <a:schemeClr val="tx1"/>
                </a:solidFill>
              </a:rPr>
              <a:t>Supportare le aziende e i Manager nell’identificare i GAP digitali presenti e mettere a disposizione soluzioni di formazione che aiutino a colmarli e inneschino un atteggiamento virtuoso di </a:t>
            </a:r>
            <a:r>
              <a:rPr lang="it-IT" b="1" dirty="0">
                <a:solidFill>
                  <a:schemeClr val="tx1"/>
                </a:solidFill>
              </a:rPr>
              <a:t>trasformazione digitale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6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9F1CAB-5FFD-A044-AFE5-7D7E5701F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72" y="2070410"/>
            <a:ext cx="8879261" cy="1320800"/>
          </a:xfrm>
        </p:spPr>
        <p:txBody>
          <a:bodyPr>
            <a:normAutofit fontScale="90000"/>
          </a:bodyPr>
          <a:lstStyle/>
          <a:p>
            <a:r>
              <a:rPr lang="it-IT" sz="4900" dirty="0"/>
              <a:t>Conoscere e mappare le competenze digitali: </a:t>
            </a:r>
            <a:br>
              <a:rPr lang="it-IT" sz="4900" dirty="0"/>
            </a:br>
            <a:r>
              <a:rPr lang="it-IT" sz="4900" dirty="0"/>
              <a:t>il primo passo per una vera </a:t>
            </a:r>
            <a:r>
              <a:rPr lang="it-IT" sz="4900" dirty="0" err="1"/>
              <a:t>digital</a:t>
            </a:r>
            <a:r>
              <a:rPr lang="it-IT" sz="4900" dirty="0"/>
              <a:t> </a:t>
            </a:r>
            <a:r>
              <a:rPr lang="it-IT" sz="4900" dirty="0" err="1"/>
              <a:t>transformation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9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BDAE2EE4-4A88-4CA8-9A04-6B371E27E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410" y="1156803"/>
            <a:ext cx="2908765" cy="218999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DD56086-25C2-4943-B527-33C14E22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421"/>
            <a:ext cx="10515600" cy="915988"/>
          </a:xfrm>
        </p:spPr>
        <p:txBody>
          <a:bodyPr/>
          <a:lstStyle/>
          <a:p>
            <a:r>
              <a:rPr lang="it-IT" dirty="0"/>
              <a:t>Mappatura delle competenze digitali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BCFC9F-313F-8049-8A05-9F8CCE17D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126" y="1156803"/>
            <a:ext cx="5264533" cy="4796666"/>
          </a:xfrm>
        </p:spPr>
        <p:txBody>
          <a:bodyPr>
            <a:normAutofit fontScale="92500"/>
          </a:bodyPr>
          <a:lstStyle/>
          <a:p>
            <a:r>
              <a:rPr lang="it-IT" dirty="0"/>
              <a:t>Implementare una </a:t>
            </a:r>
            <a:r>
              <a:rPr lang="it-IT" b="1" dirty="0"/>
              <a:t>solida mappatura delle competenze interne</a:t>
            </a:r>
            <a:r>
              <a:rPr lang="it-IT" dirty="0"/>
              <a:t>. Attraverso una diagnostica che considerando differenti fattori, quantitativi e qualitativi, mi permetta di:</a:t>
            </a:r>
          </a:p>
          <a:p>
            <a:r>
              <a:rPr lang="it-IT" dirty="0"/>
              <a:t>Comprendere </a:t>
            </a:r>
            <a:r>
              <a:rPr lang="it-IT" b="1" dirty="0"/>
              <a:t>il livello di competenza e di maturità digitale </a:t>
            </a:r>
            <a:r>
              <a:rPr lang="it-IT" dirty="0"/>
              <a:t>dei singoli</a:t>
            </a:r>
          </a:p>
          <a:p>
            <a:r>
              <a:rPr lang="it-IT" dirty="0"/>
              <a:t>Comprendere il livello di competenza e di maturità digitale </a:t>
            </a:r>
            <a:r>
              <a:rPr lang="it-IT" b="1" dirty="0"/>
              <a:t>dell’intera azienda</a:t>
            </a:r>
          </a:p>
          <a:p>
            <a:r>
              <a:rPr lang="it-IT" dirty="0"/>
              <a:t>Individuare i </a:t>
            </a:r>
            <a:r>
              <a:rPr lang="it-IT" b="1" dirty="0"/>
              <a:t>manager più idonei </a:t>
            </a:r>
            <a:r>
              <a:rPr lang="it-IT" dirty="0"/>
              <a:t>a operare sul digitale e i social media, a livello operativo o strategico</a:t>
            </a:r>
          </a:p>
          <a:p>
            <a:r>
              <a:rPr lang="it-IT" dirty="0"/>
              <a:t>Individuare </a:t>
            </a:r>
            <a:r>
              <a:rPr lang="it-IT" b="1" dirty="0"/>
              <a:t>talenti digitali dormienti </a:t>
            </a:r>
            <a:r>
              <a:rPr lang="it-IT" dirty="0"/>
              <a:t>da formare e valorizzare in azienda</a:t>
            </a:r>
          </a:p>
          <a:p>
            <a:r>
              <a:rPr lang="it-IT" dirty="0"/>
              <a:t>Individuare </a:t>
            </a:r>
            <a:r>
              <a:rPr lang="it-IT" b="1" dirty="0"/>
              <a:t>potenziali </a:t>
            </a:r>
            <a:r>
              <a:rPr lang="it-IT" b="1" dirty="0" err="1"/>
              <a:t>advocates</a:t>
            </a:r>
            <a:r>
              <a:rPr lang="it-IT" b="1" dirty="0"/>
              <a:t> </a:t>
            </a:r>
            <a:r>
              <a:rPr lang="it-IT" dirty="0"/>
              <a:t>da coinvolgere nelle attività di corporate </a:t>
            </a:r>
            <a:r>
              <a:rPr lang="it-IT" dirty="0" err="1"/>
              <a:t>communication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950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91EC-5640-A041-825F-9088E0C6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09" y="300867"/>
            <a:ext cx="10515600" cy="790513"/>
          </a:xfrm>
        </p:spPr>
        <p:txBody>
          <a:bodyPr>
            <a:normAutofit/>
          </a:bodyPr>
          <a:lstStyle/>
          <a:p>
            <a:r>
              <a:rPr lang="it-IT" dirty="0"/>
              <a:t>Il sapere e il saper fare digitale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D081AD-F779-CA44-B61D-A03282D20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7109883" cy="486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Suddividiamo innanzitutto la competenza digitale in </a:t>
            </a:r>
            <a:r>
              <a:rPr lang="it-IT" b="1" dirty="0"/>
              <a:t>due macro parametri</a:t>
            </a:r>
            <a:r>
              <a:rPr lang="it-IT" dirty="0"/>
              <a:t>:</a:t>
            </a:r>
          </a:p>
          <a:p>
            <a:pPr marL="0" indent="0" fontAlgn="base">
              <a:buNone/>
            </a:pPr>
            <a:endParaRPr lang="it-IT" dirty="0"/>
          </a:p>
          <a:p>
            <a:pPr fontAlgn="base"/>
            <a:r>
              <a:rPr lang="it-IT" dirty="0"/>
              <a:t>Il livello di</a:t>
            </a:r>
            <a:r>
              <a:rPr lang="it-IT" b="1" dirty="0"/>
              <a:t> maturità digitale</a:t>
            </a:r>
            <a:r>
              <a:rPr lang="it-IT" dirty="0"/>
              <a:t>: la consapevolezza e la capacità critica nell’utilizzo degli ambienti di rete e delle tecnologie digitali </a:t>
            </a:r>
          </a:p>
          <a:p>
            <a:pPr fontAlgn="base"/>
            <a:endParaRPr lang="it-IT" dirty="0"/>
          </a:p>
          <a:p>
            <a:pPr fontAlgn="base"/>
            <a:r>
              <a:rPr lang="it-IT" dirty="0"/>
              <a:t>Il livello di</a:t>
            </a:r>
            <a:r>
              <a:rPr lang="it-IT" b="1" dirty="0"/>
              <a:t> abilità digitale</a:t>
            </a:r>
            <a:r>
              <a:rPr lang="it-IT" dirty="0"/>
              <a:t>: la dimestichezza e padronanza con la quale si lavora in modalità digitale</a:t>
            </a:r>
          </a:p>
          <a:p>
            <a:pPr fontAlgn="base"/>
            <a:endParaRPr lang="it-IT" dirty="0"/>
          </a:p>
          <a:p>
            <a:pPr marL="0" indent="0" fontAlgn="base">
              <a:buNone/>
            </a:pPr>
            <a:r>
              <a:rPr lang="it-IT" dirty="0"/>
              <a:t>Una puntualizzazione sul primo parametro: finora poco presa in considerazione, sarà decisiva per </a:t>
            </a:r>
            <a:r>
              <a:rPr lang="it-IT" b="1" dirty="0"/>
              <a:t>soft-skills</a:t>
            </a:r>
            <a:r>
              <a:rPr lang="it-IT" dirty="0"/>
              <a:t> quali la gestione della privacy, gestione di conversazioni, confronti e conflitti online in pubblico, empatia, rapporto di dipendenza con i device digitali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EC4816-FB5E-4BAB-8CC1-91DE65C64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083" y="2683204"/>
            <a:ext cx="1776709" cy="177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3CCF3051-9FD3-441B-9108-BE2D1D50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4824"/>
            <a:ext cx="8596312" cy="800346"/>
          </a:xfrm>
        </p:spPr>
        <p:txBody>
          <a:bodyPr>
            <a:normAutofit/>
          </a:bodyPr>
          <a:lstStyle/>
          <a:p>
            <a:r>
              <a:rPr lang="it-IT" sz="3600" dirty="0"/>
              <a:t>Le 7 aree di competenza digitali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E4233127-E196-49F6-8567-261547CFB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68478"/>
            <a:ext cx="8596312" cy="5591605"/>
          </a:xfrm>
        </p:spPr>
        <p:txBody>
          <a:bodyPr>
            <a:normAutofit fontScale="92500" lnSpcReduction="20000"/>
          </a:bodyPr>
          <a:lstStyle/>
          <a:p>
            <a:r>
              <a:rPr lang="it-IT" sz="1100" b="1" dirty="0"/>
              <a:t>Digital Information 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 (la consapevolezza e il cambio di mentalità): </a:t>
            </a:r>
            <a:r>
              <a:rPr lang="it-IT" sz="1100" dirty="0"/>
              <a:t>conoscere i contesti informativi online, sapendoli interpretare e valutare.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 (dal sapere al saper fare): </a:t>
            </a:r>
            <a:r>
              <a:rPr lang="it-IT" sz="1100" dirty="0"/>
              <a:t>organizzare, filtrare e gestire le informazioni online.</a:t>
            </a:r>
          </a:p>
          <a:p>
            <a:r>
              <a:rPr lang="it-IT" sz="1100" b="1" dirty="0"/>
              <a:t>Digital Content 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 </a:t>
            </a:r>
            <a:r>
              <a:rPr lang="it-IT" sz="1100" dirty="0"/>
              <a:t>riconoscere e distinguere le peculiarità dei contenuti digitali.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</a:t>
            </a:r>
            <a:r>
              <a:rPr lang="it-IT" sz="1100" dirty="0"/>
              <a:t> elaborare, rielaborare e sviluppare contenuti digitali e cross-mediali.</a:t>
            </a:r>
          </a:p>
          <a:p>
            <a:r>
              <a:rPr lang="it-IT" sz="1100" b="1" dirty="0"/>
              <a:t>Digital Data</a:t>
            </a:r>
            <a:endParaRPr lang="it-IT" sz="1100" dirty="0"/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</a:t>
            </a:r>
            <a:r>
              <a:rPr lang="it-IT" sz="1100" dirty="0"/>
              <a:t> capire le implicazioni dei dati digitali per le persone e per il business.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 </a:t>
            </a:r>
            <a:r>
              <a:rPr lang="it-IT" sz="1100" dirty="0"/>
              <a:t>leggere e interpretare flussi di dati online con strumenti di analisi.</a:t>
            </a:r>
          </a:p>
          <a:p>
            <a:r>
              <a:rPr lang="it-IT" sz="1100" b="1" dirty="0"/>
              <a:t>Empatia Digitale</a:t>
            </a:r>
            <a:endParaRPr lang="it-IT" sz="1100" dirty="0"/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 </a:t>
            </a:r>
            <a:r>
              <a:rPr lang="it-IT" sz="1100" dirty="0"/>
              <a:t>comprendere le dinamiche di interazione e ascolto online.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 </a:t>
            </a:r>
            <a:r>
              <a:rPr lang="it-IT" sz="1100" dirty="0"/>
              <a:t>agire, reagire e interagire sui contesti di comunicazione online.</a:t>
            </a:r>
          </a:p>
          <a:p>
            <a:r>
              <a:rPr lang="it-IT" sz="1100" b="1" dirty="0"/>
              <a:t>Social Collaboration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 </a:t>
            </a:r>
            <a:r>
              <a:rPr lang="it-IT" sz="1100" dirty="0"/>
              <a:t>adottare una mentalità di gestione delle attività collaborativa, aperta, delocalizzata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 </a:t>
            </a:r>
            <a:r>
              <a:rPr lang="it-IT" sz="1100" dirty="0"/>
              <a:t>collaborare in gruppi di lavoro online sfruttando piattaforme e strumenti digitali</a:t>
            </a:r>
          </a:p>
          <a:p>
            <a:r>
              <a:rPr lang="it-IT" sz="1100" b="1" dirty="0"/>
              <a:t>Cyber Security</a:t>
            </a:r>
            <a:endParaRPr lang="it-IT" sz="1100" dirty="0"/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 </a:t>
            </a:r>
            <a:r>
              <a:rPr lang="it-IT" sz="1100" dirty="0"/>
              <a:t>conoscere i rischi della sicurezza online, capire come e perché proteggere i dati e i sistemi connessi.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 </a:t>
            </a:r>
            <a:r>
              <a:rPr lang="it-IT" sz="1100" dirty="0"/>
              <a:t>sfruttare tecniche e strumenti per muoversi a lavorare in rete in modo sicuro.</a:t>
            </a:r>
          </a:p>
          <a:p>
            <a:r>
              <a:rPr lang="it-IT" sz="1100" b="1" dirty="0"/>
              <a:t>Digital </a:t>
            </a:r>
            <a:r>
              <a:rPr lang="it-IT" sz="1100" b="1" dirty="0" err="1"/>
              <a:t>Wellbeing</a:t>
            </a:r>
            <a:endParaRPr lang="it-IT" sz="1100" dirty="0"/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Maturità digitale: </a:t>
            </a:r>
            <a:r>
              <a:rPr lang="it-IT" sz="1100" dirty="0"/>
              <a:t>conoscere gli aspetti del digitale legati al benessere e al rispetto di sé, degli altri e dell’ambiente.</a:t>
            </a:r>
          </a:p>
          <a:p>
            <a:pPr lvl="1">
              <a:buFont typeface="Wingdings" pitchFamily="2" charset="2"/>
              <a:buChar char="§"/>
            </a:pPr>
            <a:r>
              <a:rPr lang="it-IT" sz="1100" i="1" dirty="0"/>
              <a:t>Abilità digitale: </a:t>
            </a:r>
            <a:r>
              <a:rPr lang="it-IT" sz="1100" dirty="0"/>
              <a:t>acquisire comportamenti digitali sani, alla ricerca di un equilibrio online-offline e privacy-</a:t>
            </a:r>
            <a:r>
              <a:rPr lang="it-IT" sz="1100" dirty="0" err="1"/>
              <a:t>publicy</a:t>
            </a:r>
            <a:r>
              <a:rPr lang="it-IT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90546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C4DAFA7DA7F84488A14209771F5234" ma:contentTypeVersion="13" ma:contentTypeDescription="Creare un nuovo documento." ma:contentTypeScope="" ma:versionID="df83f42fcfe23140cb84c6eb42c18532">
  <xsd:schema xmlns:xsd="http://www.w3.org/2001/XMLSchema" xmlns:xs="http://www.w3.org/2001/XMLSchema" xmlns:p="http://schemas.microsoft.com/office/2006/metadata/properties" xmlns:ns2="1f0ba327-364a-489f-a73f-e410cb2c9ae0" xmlns:ns3="bd0224d0-2156-4566-808a-d4d26e2046a0" targetNamespace="http://schemas.microsoft.com/office/2006/metadata/properties" ma:root="true" ma:fieldsID="a9ba3f7fa73cd8c1d543b52acaa2016e" ns2:_="" ns3:_="">
    <xsd:import namespace="1f0ba327-364a-489f-a73f-e410cb2c9ae0"/>
    <xsd:import namespace="bd0224d0-2156-4566-808a-d4d26e204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a327-364a-489f-a73f-e410cb2c9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224d0-2156-4566-808a-d4d26e204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13171B-B255-49F1-AFF4-E11B90AD40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0F71EF-2560-4D9C-9B2B-CC9470E55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ba327-364a-489f-a73f-e410cb2c9ae0"/>
    <ds:schemaRef ds:uri="bd0224d0-2156-4566-808a-d4d26e204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2C5B0B-E012-41B9-91B9-296144F1ED3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0</TotalTime>
  <Words>1190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Sfaccettatura</vt:lpstr>
      <vt:lpstr>Mappatura delle competenze Manageriali per la trasformazione Digitale</vt:lpstr>
      <vt:lpstr>Scenario</vt:lpstr>
      <vt:lpstr>Tecnologie e fattori abilitanti la trasformazione digitale</vt:lpstr>
      <vt:lpstr>La sfida che ci aspetta </vt:lpstr>
      <vt:lpstr>Quindi…</vt:lpstr>
      <vt:lpstr>Conoscere e mappare le competenze digitali:  il primo passo per una vera digital transformation </vt:lpstr>
      <vt:lpstr>Mappatura delle competenze digitali</vt:lpstr>
      <vt:lpstr>Il sapere e il saper fare digitale</vt:lpstr>
      <vt:lpstr>Le 7 aree di competenza digitali</vt:lpstr>
      <vt:lpstr>Presentazione standard di PowerPoint</vt:lpstr>
      <vt:lpstr>Presentazione standard di PowerPoint</vt:lpstr>
      <vt:lpstr>FonDir: La Sfida!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Mappatura delle competenze Manageriali per la trasformazione Digitale</dc:title>
  <dc:creator>Luca Motta</dc:creator>
  <cp:lastModifiedBy>Motta, Luca</cp:lastModifiedBy>
  <cp:revision>4</cp:revision>
  <dcterms:created xsi:type="dcterms:W3CDTF">2018-06-13T08:10:58Z</dcterms:created>
  <dcterms:modified xsi:type="dcterms:W3CDTF">2022-01-21T08:28:40Z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0x01010084C4DAFA7DA7F84488A14209771F5234</vt:lpwstr>
  </property>
</Properties>
</file>